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notesSlides/notesSlide4.xml" ContentType="application/vnd.openxmlformats-officedocument.presentationml.notesSlide+xml"/>
  <Override PartName="/ppt/activeX/activeX3.xml" ContentType="application/vnd.ms-office.activeX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activeX/activeX4.xml" ContentType="application/vnd.ms-office.activeX+xml"/>
  <Override PartName="/ppt/notesSlides/notesSlide8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9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0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1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12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13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notesSlides/notesSlide14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activeX/activeX5.xml" ContentType="application/vnd.ms-office.activeX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activeX/activeX6.xml" ContentType="application/vnd.ms-office.activeX+xml"/>
  <Override PartName="/ppt/notesSlides/notesSlide17.xml" ContentType="application/vnd.openxmlformats-officedocument.presentationml.notesSlide+xml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notesSlides/notesSlide18.xml" ContentType="application/vnd.openxmlformats-officedocument.presentationml.notesSlide+xml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notesSlides/notesSlide19.xml" ContentType="application/vnd.openxmlformats-officedocument.presentationml.notesSlide+xml"/>
  <Override PartName="/ppt/embeddings/oleObject89.bin" ContentType="application/vnd.openxmlformats-officedocument.oleObject"/>
  <Override PartName="/ppt/notesSlides/notesSlide20.xml" ContentType="application/vnd.openxmlformats-officedocument.presentationml.notesSlide+xml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notesSlides/notesSlide21.xml" ContentType="application/vnd.openxmlformats-officedocument.presentationml.notesSlide+xml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notesSlides/notesSlide22.xml" ContentType="application/vnd.openxmlformats-officedocument.presentationml.notesSlide+xml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notesSlides/notesSlide23.xml" ContentType="application/vnd.openxmlformats-officedocument.presentationml.notesSlide+xml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notesSlides/notesSlide24.xml" ContentType="application/vnd.openxmlformats-officedocument.presentationml.notesSlide+xml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notesSlides/notesSlide25.xml" ContentType="application/vnd.openxmlformats-officedocument.presentationml.notesSlide+xml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notesSlides/notesSlide26.xml" ContentType="application/vnd.openxmlformats-officedocument.presentationml.notesSlide+xml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notesSlides/notesSlide27.xml" ContentType="application/vnd.openxmlformats-officedocument.presentationml.notesSlide+xml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7"/>
  </p:notesMasterIdLst>
  <p:sldIdLst>
    <p:sldId id="322" r:id="rId5"/>
    <p:sldId id="337" r:id="rId6"/>
    <p:sldId id="331" r:id="rId7"/>
    <p:sldId id="257" r:id="rId8"/>
    <p:sldId id="284" r:id="rId9"/>
    <p:sldId id="294" r:id="rId10"/>
    <p:sldId id="293" r:id="rId11"/>
    <p:sldId id="295" r:id="rId12"/>
    <p:sldId id="296" r:id="rId13"/>
    <p:sldId id="297" r:id="rId14"/>
    <p:sldId id="300" r:id="rId15"/>
    <p:sldId id="301" r:id="rId16"/>
    <p:sldId id="299" r:id="rId17"/>
    <p:sldId id="302" r:id="rId18"/>
    <p:sldId id="303" r:id="rId19"/>
    <p:sldId id="323" r:id="rId20"/>
    <p:sldId id="304" r:id="rId21"/>
    <p:sldId id="307" r:id="rId22"/>
    <p:sldId id="308" r:id="rId23"/>
    <p:sldId id="309" r:id="rId24"/>
    <p:sldId id="312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41" r:id="rId33"/>
    <p:sldId id="332" r:id="rId34"/>
    <p:sldId id="339" r:id="rId35"/>
    <p:sldId id="340" r:id="rId36"/>
  </p:sldIdLst>
  <p:sldSz cx="9144000" cy="6858000" type="screen4x3"/>
  <p:notesSz cx="6858000" cy="9144000"/>
  <p:custDataLst>
    <p:tags r:id="rId38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CC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6" autoAdjust="0"/>
    <p:restoredTop sz="94660"/>
  </p:normalViewPr>
  <p:slideViewPr>
    <p:cSldViewPr>
      <p:cViewPr>
        <p:scale>
          <a:sx n="70" d="100"/>
          <a:sy n="70" d="100"/>
        </p:scale>
        <p:origin x="-1398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47.wmf"/><Relationship Id="rId7" Type="http://schemas.openxmlformats.org/officeDocument/2006/relationships/image" Target="../media/image2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10" Type="http://schemas.openxmlformats.org/officeDocument/2006/relationships/image" Target="../media/image52.wmf"/><Relationship Id="rId4" Type="http://schemas.openxmlformats.org/officeDocument/2006/relationships/image" Target="../media/image48.wmf"/><Relationship Id="rId9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3.wmf"/><Relationship Id="rId7" Type="http://schemas.openxmlformats.org/officeDocument/2006/relationships/image" Target="../media/image56.wmf"/><Relationship Id="rId2" Type="http://schemas.openxmlformats.org/officeDocument/2006/relationships/image" Target="../media/image23.wmf"/><Relationship Id="rId1" Type="http://schemas.openxmlformats.org/officeDocument/2006/relationships/image" Target="../media/image21.wmf"/><Relationship Id="rId6" Type="http://schemas.openxmlformats.org/officeDocument/2006/relationships/image" Target="../media/image51.wmf"/><Relationship Id="rId11" Type="http://schemas.openxmlformats.org/officeDocument/2006/relationships/image" Target="../media/image60.wmf"/><Relationship Id="rId5" Type="http://schemas.openxmlformats.org/officeDocument/2006/relationships/image" Target="../media/image55.wmf"/><Relationship Id="rId10" Type="http://schemas.openxmlformats.org/officeDocument/2006/relationships/image" Target="../media/image59.wmf"/><Relationship Id="rId4" Type="http://schemas.openxmlformats.org/officeDocument/2006/relationships/image" Target="../media/image54.wmf"/><Relationship Id="rId9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54.wmf"/><Relationship Id="rId7" Type="http://schemas.openxmlformats.org/officeDocument/2006/relationships/image" Target="../media/image65.wmf"/><Relationship Id="rId12" Type="http://schemas.openxmlformats.org/officeDocument/2006/relationships/image" Target="../media/image70.wmf"/><Relationship Id="rId2" Type="http://schemas.openxmlformats.org/officeDocument/2006/relationships/image" Target="../media/image52.wmf"/><Relationship Id="rId1" Type="http://schemas.openxmlformats.org/officeDocument/2006/relationships/image" Target="../media/image23.wmf"/><Relationship Id="rId6" Type="http://schemas.openxmlformats.org/officeDocument/2006/relationships/image" Target="../media/image64.wmf"/><Relationship Id="rId11" Type="http://schemas.openxmlformats.org/officeDocument/2006/relationships/image" Target="../media/image69.wmf"/><Relationship Id="rId5" Type="http://schemas.openxmlformats.org/officeDocument/2006/relationships/image" Target="../media/image63.wmf"/><Relationship Id="rId10" Type="http://schemas.openxmlformats.org/officeDocument/2006/relationships/image" Target="../media/image68.wmf"/><Relationship Id="rId4" Type="http://schemas.openxmlformats.org/officeDocument/2006/relationships/image" Target="../media/image55.wmf"/><Relationship Id="rId9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74.wmf"/><Relationship Id="rId3" Type="http://schemas.openxmlformats.org/officeDocument/2006/relationships/image" Target="../media/image52.wmf"/><Relationship Id="rId7" Type="http://schemas.openxmlformats.org/officeDocument/2006/relationships/image" Target="../media/image64.wmf"/><Relationship Id="rId12" Type="http://schemas.openxmlformats.org/officeDocument/2006/relationships/image" Target="../media/image73.wmf"/><Relationship Id="rId2" Type="http://schemas.openxmlformats.org/officeDocument/2006/relationships/image" Target="../media/image23.wmf"/><Relationship Id="rId1" Type="http://schemas.openxmlformats.org/officeDocument/2006/relationships/image" Target="../media/image71.png"/><Relationship Id="rId6" Type="http://schemas.openxmlformats.org/officeDocument/2006/relationships/image" Target="../media/image63.wmf"/><Relationship Id="rId11" Type="http://schemas.openxmlformats.org/officeDocument/2006/relationships/image" Target="../media/image72.wmf"/><Relationship Id="rId5" Type="http://schemas.openxmlformats.org/officeDocument/2006/relationships/image" Target="../media/image55.wmf"/><Relationship Id="rId10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66.wmf"/><Relationship Id="rId14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11.wmf"/><Relationship Id="rId18" Type="http://schemas.openxmlformats.org/officeDocument/2006/relationships/image" Target="../media/image116.wmf"/><Relationship Id="rId3" Type="http://schemas.openxmlformats.org/officeDocument/2006/relationships/image" Target="../media/image23.wmf"/><Relationship Id="rId7" Type="http://schemas.openxmlformats.org/officeDocument/2006/relationships/image" Target="../media/image105.wmf"/><Relationship Id="rId12" Type="http://schemas.openxmlformats.org/officeDocument/2006/relationships/image" Target="../media/image110.wmf"/><Relationship Id="rId17" Type="http://schemas.openxmlformats.org/officeDocument/2006/relationships/image" Target="../media/image115.wmf"/><Relationship Id="rId2" Type="http://schemas.openxmlformats.org/officeDocument/2006/relationships/image" Target="../media/image102.wmf"/><Relationship Id="rId16" Type="http://schemas.openxmlformats.org/officeDocument/2006/relationships/image" Target="../media/image114.wmf"/><Relationship Id="rId1" Type="http://schemas.openxmlformats.org/officeDocument/2006/relationships/image" Target="../media/image21.wmf"/><Relationship Id="rId6" Type="http://schemas.openxmlformats.org/officeDocument/2006/relationships/image" Target="../media/image104.wmf"/><Relationship Id="rId11" Type="http://schemas.openxmlformats.org/officeDocument/2006/relationships/image" Target="../media/image109.wmf"/><Relationship Id="rId5" Type="http://schemas.openxmlformats.org/officeDocument/2006/relationships/image" Target="../media/image103.wmf"/><Relationship Id="rId15" Type="http://schemas.openxmlformats.org/officeDocument/2006/relationships/image" Target="../media/image113.wmf"/><Relationship Id="rId10" Type="http://schemas.openxmlformats.org/officeDocument/2006/relationships/image" Target="../media/image108.wmf"/><Relationship Id="rId19" Type="http://schemas.openxmlformats.org/officeDocument/2006/relationships/image" Target="../media/image117.wmf"/><Relationship Id="rId4" Type="http://schemas.openxmlformats.org/officeDocument/2006/relationships/image" Target="../media/image24.wmf"/><Relationship Id="rId9" Type="http://schemas.openxmlformats.org/officeDocument/2006/relationships/image" Target="../media/image107.wmf"/><Relationship Id="rId14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image" Target="../media/image138.wmf"/><Relationship Id="rId18" Type="http://schemas.openxmlformats.org/officeDocument/2006/relationships/image" Target="../media/image143.wmf"/><Relationship Id="rId3" Type="http://schemas.openxmlformats.org/officeDocument/2006/relationships/image" Target="../media/image129.wmf"/><Relationship Id="rId7" Type="http://schemas.openxmlformats.org/officeDocument/2006/relationships/image" Target="../media/image132.wmf"/><Relationship Id="rId12" Type="http://schemas.openxmlformats.org/officeDocument/2006/relationships/image" Target="../media/image137.wmf"/><Relationship Id="rId17" Type="http://schemas.openxmlformats.org/officeDocument/2006/relationships/image" Target="../media/image142.wmf"/><Relationship Id="rId2" Type="http://schemas.openxmlformats.org/officeDocument/2006/relationships/image" Target="../media/image24.wmf"/><Relationship Id="rId16" Type="http://schemas.openxmlformats.org/officeDocument/2006/relationships/image" Target="../media/image141.wmf"/><Relationship Id="rId1" Type="http://schemas.openxmlformats.org/officeDocument/2006/relationships/image" Target="../media/image128.wmf"/><Relationship Id="rId6" Type="http://schemas.openxmlformats.org/officeDocument/2006/relationships/image" Target="../media/image131.wmf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5" Type="http://schemas.openxmlformats.org/officeDocument/2006/relationships/image" Target="../media/image140.wmf"/><Relationship Id="rId10" Type="http://schemas.openxmlformats.org/officeDocument/2006/relationships/image" Target="../media/image135.wmf"/><Relationship Id="rId4" Type="http://schemas.openxmlformats.org/officeDocument/2006/relationships/image" Target="../media/image21.wmf"/><Relationship Id="rId9" Type="http://schemas.openxmlformats.org/officeDocument/2006/relationships/image" Target="../media/image134.wmf"/><Relationship Id="rId14" Type="http://schemas.openxmlformats.org/officeDocument/2006/relationships/image" Target="../media/image13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147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6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4" Type="http://schemas.openxmlformats.org/officeDocument/2006/relationships/image" Target="../media/image15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9.wmf"/><Relationship Id="rId1" Type="http://schemas.openxmlformats.org/officeDocument/2006/relationships/image" Target="../media/image18.png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w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1550B-64DE-47E8-84C5-35DF9C34B7A8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30626-A411-42B5-9B3B-D35A8083FF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42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332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>
                <a:solidFill>
                  <a:prstClr val="black"/>
                </a:solidFill>
              </a:rPr>
              <a:pPr/>
              <a:t>28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1B878-3603-441A-97E6-384E9212908B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41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360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769F7-0F0D-494F-9DB9-A2A064C2805D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0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30626-A411-42B5-9B3B-D35A8083FFDE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384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4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45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98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89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29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3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4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16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32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57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375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70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3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89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6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428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4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63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87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662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3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0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117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02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731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1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2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1.png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3.png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43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51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23" Type="http://schemas.openxmlformats.org/officeDocument/2006/relationships/image" Target="../media/image52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53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58.wmf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56.wmf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4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4.wmf"/><Relationship Id="rId24" Type="http://schemas.openxmlformats.org/officeDocument/2006/relationships/oleObject" Target="../embeddings/oleObject56.bin"/><Relationship Id="rId5" Type="http://schemas.openxmlformats.org/officeDocument/2006/relationships/image" Target="../media/image21.wmf"/><Relationship Id="rId15" Type="http://schemas.openxmlformats.org/officeDocument/2006/relationships/image" Target="../media/image51.wmf"/><Relationship Id="rId23" Type="http://schemas.openxmlformats.org/officeDocument/2006/relationships/image" Target="../media/image59.w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64.bin"/><Relationship Id="rId26" Type="http://schemas.openxmlformats.org/officeDocument/2006/relationships/oleObject" Target="../embeddings/oleObject68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65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55.wmf"/><Relationship Id="rId24" Type="http://schemas.openxmlformats.org/officeDocument/2006/relationships/oleObject" Target="../embeddings/oleObject67.bin"/><Relationship Id="rId5" Type="http://schemas.openxmlformats.org/officeDocument/2006/relationships/image" Target="../media/image23.wmf"/><Relationship Id="rId15" Type="http://schemas.openxmlformats.org/officeDocument/2006/relationships/image" Target="../media/image64.wmf"/><Relationship Id="rId23" Type="http://schemas.openxmlformats.org/officeDocument/2006/relationships/image" Target="../media/image68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66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Relationship Id="rId27" Type="http://schemas.openxmlformats.org/officeDocument/2006/relationships/image" Target="../media/image7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65.wmf"/><Relationship Id="rId26" Type="http://schemas.openxmlformats.org/officeDocument/2006/relationships/image" Target="../media/image73.wmf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75.bin"/><Relationship Id="rId25" Type="http://schemas.openxmlformats.org/officeDocument/2006/relationships/oleObject" Target="../embeddings/oleObject79.bin"/><Relationship Id="rId2" Type="http://schemas.openxmlformats.org/officeDocument/2006/relationships/control" Target="../activeX/activeX6.xml"/><Relationship Id="rId16" Type="http://schemas.openxmlformats.org/officeDocument/2006/relationships/image" Target="../media/image64.wmf"/><Relationship Id="rId20" Type="http://schemas.openxmlformats.org/officeDocument/2006/relationships/image" Target="../media/image66.wmf"/><Relationship Id="rId29" Type="http://schemas.openxmlformats.org/officeDocument/2006/relationships/oleObject" Target="../embeddings/oleObject81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72.wmf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23" Type="http://schemas.openxmlformats.org/officeDocument/2006/relationships/oleObject" Target="../embeddings/oleObject78.bin"/><Relationship Id="rId28" Type="http://schemas.openxmlformats.org/officeDocument/2006/relationships/image" Target="../media/image74.wmf"/><Relationship Id="rId10" Type="http://schemas.openxmlformats.org/officeDocument/2006/relationships/image" Target="../media/image54.wmf"/><Relationship Id="rId19" Type="http://schemas.openxmlformats.org/officeDocument/2006/relationships/oleObject" Target="../embeddings/oleObject76.bin"/><Relationship Id="rId31" Type="http://schemas.openxmlformats.org/officeDocument/2006/relationships/image" Target="../media/image76.png"/><Relationship Id="rId4" Type="http://schemas.openxmlformats.org/officeDocument/2006/relationships/notesSlide" Target="../notesSlides/notesSlide17.xml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63.wmf"/><Relationship Id="rId22" Type="http://schemas.openxmlformats.org/officeDocument/2006/relationships/image" Target="../media/image67.wmf"/><Relationship Id="rId27" Type="http://schemas.openxmlformats.org/officeDocument/2006/relationships/oleObject" Target="../embeddings/oleObject80.bin"/><Relationship Id="rId30" Type="http://schemas.openxmlformats.org/officeDocument/2006/relationships/image" Target="../media/image7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81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86.bin"/><Relationship Id="rId1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8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5.emf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90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9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103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100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23" Type="http://schemas.openxmlformats.org/officeDocument/2006/relationships/image" Target="../media/image101.wmf"/><Relationship Id="rId10" Type="http://schemas.openxmlformats.org/officeDocument/2006/relationships/oleObject" Target="../embeddings/oleObject99.bin"/><Relationship Id="rId19" Type="http://schemas.openxmlformats.org/officeDocument/2006/relationships/image" Target="../media/image99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101.bin"/><Relationship Id="rId22" Type="http://schemas.openxmlformats.org/officeDocument/2006/relationships/oleObject" Target="../embeddings/oleObject10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03.wmf"/><Relationship Id="rId18" Type="http://schemas.openxmlformats.org/officeDocument/2006/relationships/oleObject" Target="../embeddings/oleObject113.bin"/><Relationship Id="rId26" Type="http://schemas.openxmlformats.org/officeDocument/2006/relationships/image" Target="../media/image109.wmf"/><Relationship Id="rId39" Type="http://schemas.openxmlformats.org/officeDocument/2006/relationships/oleObject" Target="../embeddings/oleObject124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07.wmf"/><Relationship Id="rId34" Type="http://schemas.openxmlformats.org/officeDocument/2006/relationships/image" Target="../media/image113.wmf"/><Relationship Id="rId42" Type="http://schemas.openxmlformats.org/officeDocument/2006/relationships/image" Target="../media/image117.wmf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05.wmf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29" Type="http://schemas.openxmlformats.org/officeDocument/2006/relationships/oleObject" Target="../embeddings/oleObject119.bin"/><Relationship Id="rId41" Type="http://schemas.openxmlformats.org/officeDocument/2006/relationships/oleObject" Target="../embeddings/oleObject125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24.wmf"/><Relationship Id="rId24" Type="http://schemas.openxmlformats.org/officeDocument/2006/relationships/image" Target="../media/image108.wmf"/><Relationship Id="rId32" Type="http://schemas.openxmlformats.org/officeDocument/2006/relationships/image" Target="../media/image112.wmf"/><Relationship Id="rId37" Type="http://schemas.openxmlformats.org/officeDocument/2006/relationships/oleObject" Target="../embeddings/oleObject123.bin"/><Relationship Id="rId40" Type="http://schemas.openxmlformats.org/officeDocument/2006/relationships/image" Target="../media/image116.wmf"/><Relationship Id="rId5" Type="http://schemas.openxmlformats.org/officeDocument/2006/relationships/image" Target="../media/image21.wmf"/><Relationship Id="rId15" Type="http://schemas.openxmlformats.org/officeDocument/2006/relationships/image" Target="../media/image104.wmf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10.wmf"/><Relationship Id="rId36" Type="http://schemas.openxmlformats.org/officeDocument/2006/relationships/image" Target="../media/image114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06.wmf"/><Relationship Id="rId31" Type="http://schemas.openxmlformats.org/officeDocument/2006/relationships/oleObject" Target="../embeddings/oleObject120.bin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111.wmf"/><Relationship Id="rId35" Type="http://schemas.openxmlformats.org/officeDocument/2006/relationships/oleObject" Target="../embeddings/oleObject12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24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8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20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2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3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7.bin"/><Relationship Id="rId13" Type="http://schemas.openxmlformats.org/officeDocument/2006/relationships/image" Target="../media/image130.wmf"/><Relationship Id="rId18" Type="http://schemas.openxmlformats.org/officeDocument/2006/relationships/oleObject" Target="../embeddings/oleObject142.bin"/><Relationship Id="rId26" Type="http://schemas.openxmlformats.org/officeDocument/2006/relationships/oleObject" Target="../embeddings/oleObject147.bin"/><Relationship Id="rId39" Type="http://schemas.openxmlformats.org/officeDocument/2006/relationships/image" Target="../media/image142.wmf"/><Relationship Id="rId3" Type="http://schemas.openxmlformats.org/officeDocument/2006/relationships/notesSlide" Target="../notesSlides/notesSlide25.xml"/><Relationship Id="rId21" Type="http://schemas.openxmlformats.org/officeDocument/2006/relationships/oleObject" Target="../embeddings/oleObject144.bin"/><Relationship Id="rId34" Type="http://schemas.openxmlformats.org/officeDocument/2006/relationships/oleObject" Target="../embeddings/oleObject151.bin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39.bin"/><Relationship Id="rId17" Type="http://schemas.openxmlformats.org/officeDocument/2006/relationships/image" Target="../media/image132.wmf"/><Relationship Id="rId25" Type="http://schemas.openxmlformats.org/officeDocument/2006/relationships/image" Target="../media/image135.wmf"/><Relationship Id="rId33" Type="http://schemas.openxmlformats.org/officeDocument/2006/relationships/image" Target="../media/image139.wmf"/><Relationship Id="rId38" Type="http://schemas.openxmlformats.org/officeDocument/2006/relationships/oleObject" Target="../embeddings/oleObject153.bin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41.bin"/><Relationship Id="rId20" Type="http://schemas.openxmlformats.org/officeDocument/2006/relationships/oleObject" Target="../embeddings/oleObject143.bin"/><Relationship Id="rId29" Type="http://schemas.openxmlformats.org/officeDocument/2006/relationships/image" Target="../media/image137.wmf"/><Relationship Id="rId41" Type="http://schemas.openxmlformats.org/officeDocument/2006/relationships/image" Target="../media/image143.w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36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146.bin"/><Relationship Id="rId32" Type="http://schemas.openxmlformats.org/officeDocument/2006/relationships/oleObject" Target="../embeddings/oleObject150.bin"/><Relationship Id="rId37" Type="http://schemas.openxmlformats.org/officeDocument/2006/relationships/image" Target="../media/image141.wmf"/><Relationship Id="rId40" Type="http://schemas.openxmlformats.org/officeDocument/2006/relationships/oleObject" Target="../embeddings/oleObject154.bin"/><Relationship Id="rId5" Type="http://schemas.openxmlformats.org/officeDocument/2006/relationships/image" Target="../media/image128.wmf"/><Relationship Id="rId15" Type="http://schemas.openxmlformats.org/officeDocument/2006/relationships/image" Target="../media/image131.wmf"/><Relationship Id="rId23" Type="http://schemas.openxmlformats.org/officeDocument/2006/relationships/oleObject" Target="../embeddings/oleObject145.bin"/><Relationship Id="rId28" Type="http://schemas.openxmlformats.org/officeDocument/2006/relationships/oleObject" Target="../embeddings/oleObject148.bin"/><Relationship Id="rId36" Type="http://schemas.openxmlformats.org/officeDocument/2006/relationships/oleObject" Target="../embeddings/oleObject152.bin"/><Relationship Id="rId10" Type="http://schemas.openxmlformats.org/officeDocument/2006/relationships/oleObject" Target="../embeddings/oleObject138.bin"/><Relationship Id="rId19" Type="http://schemas.openxmlformats.org/officeDocument/2006/relationships/image" Target="../media/image133.wmf"/><Relationship Id="rId31" Type="http://schemas.openxmlformats.org/officeDocument/2006/relationships/image" Target="../media/image138.wmf"/><Relationship Id="rId4" Type="http://schemas.openxmlformats.org/officeDocument/2006/relationships/oleObject" Target="../embeddings/oleObject135.bin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40.bin"/><Relationship Id="rId22" Type="http://schemas.openxmlformats.org/officeDocument/2006/relationships/image" Target="../media/image134.wmf"/><Relationship Id="rId27" Type="http://schemas.openxmlformats.org/officeDocument/2006/relationships/image" Target="../media/image136.wmf"/><Relationship Id="rId30" Type="http://schemas.openxmlformats.org/officeDocument/2006/relationships/oleObject" Target="../embeddings/oleObject149.bin"/><Relationship Id="rId35" Type="http://schemas.openxmlformats.org/officeDocument/2006/relationships/image" Target="../media/image14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13" Type="http://schemas.openxmlformats.org/officeDocument/2006/relationships/image" Target="../media/image23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5.wmf"/><Relationship Id="rId12" Type="http://schemas.openxmlformats.org/officeDocument/2006/relationships/oleObject" Target="../embeddings/oleObject159.bin"/><Relationship Id="rId17" Type="http://schemas.openxmlformats.org/officeDocument/2006/relationships/image" Target="../media/image147.w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161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56.bin"/><Relationship Id="rId11" Type="http://schemas.openxmlformats.org/officeDocument/2006/relationships/image" Target="../media/image22.wmf"/><Relationship Id="rId5" Type="http://schemas.openxmlformats.org/officeDocument/2006/relationships/image" Target="../media/image144.wmf"/><Relationship Id="rId15" Type="http://schemas.openxmlformats.org/officeDocument/2006/relationships/image" Target="../media/image146.wmf"/><Relationship Id="rId10" Type="http://schemas.openxmlformats.org/officeDocument/2006/relationships/oleObject" Target="../embeddings/oleObject158.bin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6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151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8.w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150.wmf"/><Relationship Id="rId4" Type="http://schemas.openxmlformats.org/officeDocument/2006/relationships/image" Target="../media/image152.gif"/><Relationship Id="rId9" Type="http://schemas.openxmlformats.org/officeDocument/2006/relationships/oleObject" Target="../embeddings/oleObject16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pendulum-lab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masses-and-spring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.xml"/><Relationship Id="rId7" Type="http://schemas.openxmlformats.org/officeDocument/2006/relationships/image" Target="../media/image7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9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16.bin"/><Relationship Id="rId2" Type="http://schemas.openxmlformats.org/officeDocument/2006/relationships/control" Target="../activeX/activeX4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0.wmf"/><Relationship Id="rId19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2438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Mexanik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va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elektromagnit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tebranishlar</a:t>
            </a:r>
            <a:endParaRPr lang="ru-RU" sz="4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5814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325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12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 </a:t>
            </a:r>
            <a:r>
              <a:rPr kumimoji="0" lang="en-US" sz="11200" b="1" i="0" u="none" strike="noStrike" kern="1200" cap="none" spc="0" normalizeH="0" baseline="0" noProof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– ma’ruza </a:t>
            </a:r>
            <a:endParaRPr kumimoji="0" lang="ru-RU" sz="112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7150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9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200" y="5624512"/>
            <a:ext cx="6400800" cy="990600"/>
          </a:xfrm>
        </p:spPr>
        <p:txBody>
          <a:bodyPr>
            <a:noAutofit/>
          </a:bodyPr>
          <a:lstStyle/>
          <a:p>
            <a:r>
              <a:rPr lang="ru-RU" sz="2800" b="1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K.P.Abduraxmanov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M.F.Raxmatullaeva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720" y="464344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685800" y="5461001"/>
            <a:ext cx="2667000" cy="12445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52400" y="1371600"/>
            <a:ext cx="44196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65403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Mexanikalıq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terbelisler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990600"/>
            <a:ext cx="4419600" cy="5715000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</a:t>
            </a:r>
            <a:r>
              <a:rPr lang="ru-RU" sz="2400" dirty="0" smtClean="0"/>
              <a:t>: 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b="1" dirty="0" smtClean="0"/>
              <a:t>Т</a:t>
            </a:r>
            <a:r>
              <a:rPr lang="en-US" sz="2400" b="1" dirty="0" err="1" smtClean="0"/>
              <a:t>ezlik</a:t>
            </a:r>
            <a:r>
              <a:rPr lang="ru-RU" sz="2400" dirty="0" smtClean="0"/>
              <a:t>:</a:t>
            </a:r>
          </a:p>
          <a:p>
            <a:endParaRPr lang="ru-RU" sz="2400" dirty="0" smtClean="0"/>
          </a:p>
          <a:p>
            <a:r>
              <a:rPr lang="en-US" sz="2400" dirty="0" smtClean="0"/>
              <a:t> </a:t>
            </a:r>
            <a:r>
              <a:rPr lang="ru-RU" sz="2400" dirty="0" smtClean="0"/>
              <a:t> </a:t>
            </a:r>
          </a:p>
          <a:p>
            <a:r>
              <a:rPr lang="ru-RU" sz="2400" b="1" dirty="0" smtClean="0"/>
              <a:t>Те</a:t>
            </a:r>
            <a:r>
              <a:rPr lang="en-US" sz="2400" b="1" dirty="0" err="1" smtClean="0"/>
              <a:t>zleniw</a:t>
            </a:r>
            <a:r>
              <a:rPr lang="ru-RU" sz="2400" dirty="0" smtClean="0"/>
              <a:t>: 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b="1" dirty="0" smtClean="0"/>
          </a:p>
          <a:p>
            <a:r>
              <a:rPr lang="en-US" sz="2400" b="1" dirty="0" err="1" smtClean="0"/>
              <a:t>Tezlik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tezleniwlerdiń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amplitudaları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tómendegishe</a:t>
            </a:r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Содержимое 2"/>
          <p:cNvSpPr txBox="1">
            <a:spLocks/>
          </p:cNvSpPr>
          <p:nvPr/>
        </p:nvSpPr>
        <p:spPr>
          <a:xfrm>
            <a:off x="0" y="3962400"/>
            <a:ext cx="8686800" cy="2590800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endParaRPr lang="ru-RU" sz="2400" dirty="0" smtClean="0"/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4648200" y="990599"/>
          <a:ext cx="4312870" cy="4257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1" r:id="rId4" imgW="3296564" imgH="4320062" progId="">
                  <p:embed/>
                </p:oleObj>
              </mc:Choice>
              <mc:Fallback>
                <p:oleObj r:id="rId4" imgW="3296564" imgH="4320062" progId="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990599"/>
                        <a:ext cx="4312870" cy="42573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Скругленный прямоугольник 17"/>
          <p:cNvSpPr/>
          <p:nvPr/>
        </p:nvSpPr>
        <p:spPr>
          <a:xfrm>
            <a:off x="152400" y="2514600"/>
            <a:ext cx="44196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50823" y="3657600"/>
            <a:ext cx="4421177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234949" y="2667000"/>
          <a:ext cx="4321069" cy="569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2" name="Equation" r:id="rId6" imgW="1905000" imgH="254000" progId="">
                  <p:embed/>
                </p:oleObj>
              </mc:Choice>
              <mc:Fallback>
                <p:oleObj name="Equation" r:id="rId6" imgW="1905000" imgH="254000" progId="">
                  <p:embed/>
                  <p:pic>
                    <p:nvPicPr>
                      <p:cNvPr id="0" name="Picture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49" y="2667000"/>
                        <a:ext cx="4321069" cy="5695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438150" y="1447800"/>
          <a:ext cx="2762250" cy="59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3" name="Equation" r:id="rId8" imgW="1117115" imgH="253890" progId="">
                  <p:embed/>
                </p:oleObj>
              </mc:Choice>
              <mc:Fallback>
                <p:oleObj name="Equation" r:id="rId8" imgW="1117115" imgH="253890" progId="">
                  <p:embed/>
                  <p:pic>
                    <p:nvPicPr>
                      <p:cNvPr id="0" name="Picture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447800"/>
                        <a:ext cx="2762250" cy="598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08" name="Object 12"/>
          <p:cNvGraphicFramePr>
            <a:graphicFrameLocks noChangeAspect="1"/>
          </p:cNvGraphicFramePr>
          <p:nvPr/>
        </p:nvGraphicFramePr>
        <p:xfrm>
          <a:off x="228600" y="3733800"/>
          <a:ext cx="425690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4" name="Equation" r:id="rId10" imgW="1968500" imgH="254000" progId="">
                  <p:embed/>
                </p:oleObj>
              </mc:Choice>
              <mc:Fallback>
                <p:oleObj name="Equation" r:id="rId10" imgW="1968500" imgH="254000" progId="">
                  <p:embed/>
                  <p:pic>
                    <p:nvPicPr>
                      <p:cNvPr id="0" name="Picture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733800"/>
                        <a:ext cx="425690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Прямоугольник 25"/>
          <p:cNvSpPr/>
          <p:nvPr/>
        </p:nvSpPr>
        <p:spPr>
          <a:xfrm>
            <a:off x="3857620" y="5486400"/>
            <a:ext cx="5133980" cy="1200329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 dirty="0" err="1" smtClean="0"/>
              <a:t>Tezlik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fazası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fazasınan</a:t>
            </a:r>
            <a:r>
              <a:rPr lang="ru-RU" sz="2400" b="1" dirty="0" smtClean="0"/>
              <a:t>  </a:t>
            </a:r>
            <a:r>
              <a:rPr lang="en-US" sz="2400" b="1" dirty="0" smtClean="0"/>
              <a:t>   </a:t>
            </a:r>
            <a:r>
              <a:rPr lang="ru-RU" sz="2400" b="1" i="1" dirty="0" smtClean="0">
                <a:sym typeface="Symbol"/>
              </a:rPr>
              <a:t></a:t>
            </a:r>
            <a:r>
              <a:rPr lang="ru-RU" sz="2400" b="1" i="1" dirty="0" smtClean="0"/>
              <a:t> </a:t>
            </a:r>
            <a:r>
              <a:rPr lang="uz-Cyrl-UZ" sz="2400" b="1" i="1" dirty="0" smtClean="0"/>
              <a:t>/2 </a:t>
            </a:r>
            <a:r>
              <a:rPr lang="en-US" sz="2400" b="1" dirty="0" err="1" smtClean="0"/>
              <a:t>ge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parq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qıladı</a:t>
            </a:r>
            <a:r>
              <a:rPr lang="ru-RU" sz="2400" b="1" dirty="0" smtClean="0"/>
              <a:t>,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t</a:t>
            </a:r>
            <a:r>
              <a:rPr lang="ru-RU" sz="2400" b="1" i="1" dirty="0" smtClean="0"/>
              <a:t>е</a:t>
            </a:r>
            <a:r>
              <a:rPr lang="en-US" sz="2400" b="1" i="1" dirty="0" err="1" smtClean="0"/>
              <a:t>zleniw</a:t>
            </a:r>
            <a:r>
              <a:rPr lang="ru-RU" sz="2400" b="1" i="1" dirty="0" smtClean="0"/>
              <a:t> </a:t>
            </a:r>
            <a:r>
              <a:rPr lang="en-US" sz="2400" b="1" i="1" dirty="0" err="1" smtClean="0"/>
              <a:t>fazası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fazasınan</a:t>
            </a:r>
            <a:r>
              <a:rPr lang="ru-RU" sz="2400" b="1" dirty="0" smtClean="0"/>
              <a:t> </a:t>
            </a:r>
            <a:r>
              <a:rPr lang="ru-RU" sz="2400" b="1" i="1" dirty="0" smtClean="0">
                <a:sym typeface="Symbol"/>
              </a:rPr>
              <a:t> </a:t>
            </a:r>
            <a:r>
              <a:rPr lang="en-US" sz="2400" b="1" dirty="0" err="1" smtClean="0">
                <a:sym typeface="Symbol"/>
              </a:rPr>
              <a:t>ge</a:t>
            </a:r>
            <a:r>
              <a:rPr lang="ru-RU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parq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qıladı</a:t>
            </a:r>
            <a:r>
              <a:rPr lang="en-US" sz="2400" b="1" dirty="0" smtClean="0">
                <a:sym typeface="Symbol"/>
              </a:rPr>
              <a:t>.</a:t>
            </a:r>
            <a:r>
              <a:rPr lang="ru-RU" sz="2400" b="1" i="1" dirty="0" smtClean="0"/>
              <a:t> </a:t>
            </a:r>
            <a:endParaRPr lang="ru-RU" sz="2400" b="1" dirty="0" smtClean="0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10" name="Object 14"/>
          <p:cNvGraphicFramePr>
            <a:graphicFrameLocks noChangeAspect="1"/>
          </p:cNvGraphicFramePr>
          <p:nvPr/>
        </p:nvGraphicFramePr>
        <p:xfrm>
          <a:off x="838200" y="5486400"/>
          <a:ext cx="2266950" cy="1084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5" name="Equation" r:id="rId12" imgW="1016000" imgH="482600" progId="">
                  <p:embed/>
                </p:oleObj>
              </mc:Choice>
              <mc:Fallback>
                <p:oleObj name="Equation" r:id="rId12" imgW="1016000" imgH="482600" progId="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86400"/>
                        <a:ext cx="2266950" cy="10844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Скругленный прямоугольник 33"/>
          <p:cNvSpPr/>
          <p:nvPr/>
        </p:nvSpPr>
        <p:spPr>
          <a:xfrm>
            <a:off x="2438400" y="2438400"/>
            <a:ext cx="6324600" cy="1447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819400" y="5715000"/>
            <a:ext cx="35052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715000" y="1143000"/>
            <a:ext cx="16002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52400" y="1066800"/>
            <a:ext cx="4343400" cy="1219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152400"/>
            <a:ext cx="8229600" cy="8683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i="1" dirty="0" smtClean="0">
                <a:solidFill>
                  <a:schemeClr val="tx1"/>
                </a:solidFill>
              </a:rPr>
              <a:t>m</a:t>
            </a:r>
            <a:r>
              <a:rPr lang="uz-Cyrl-UZ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massalı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terbelip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atırǵan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materiallıq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noqatqa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tásir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etiwshi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kúsh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791200" y="1295400"/>
          <a:ext cx="1447800" cy="52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0" name="Equation" r:id="rId4" imgW="482181" imgH="177646" progId="">
                  <p:embed/>
                </p:oleObj>
              </mc:Choice>
              <mc:Fallback>
                <p:oleObj name="Equation" r:id="rId4" imgW="482181" imgH="177646" progId="">
                  <p:embed/>
                  <p:pic>
                    <p:nvPicPr>
                      <p:cNvPr id="0" name="Picture 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295400"/>
                        <a:ext cx="1447800" cy="5255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228600" y="1066800"/>
          <a:ext cx="4264025" cy="12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1" name="Equation" r:id="rId6" imgW="1727200" imgH="508000" progId="">
                  <p:embed/>
                </p:oleObj>
              </mc:Choice>
              <mc:Fallback>
                <p:oleObj name="Equation" r:id="rId6" imgW="1727200" imgH="508000" progId="">
                  <p:embed/>
                  <p:pic>
                    <p:nvPicPr>
                      <p:cNvPr id="0" name="Picture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4264025" cy="123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7"/>
          <p:cNvGraphicFramePr>
            <a:graphicFrameLocks noChangeAspect="1"/>
          </p:cNvGraphicFramePr>
          <p:nvPr/>
        </p:nvGraphicFramePr>
        <p:xfrm>
          <a:off x="2895600" y="5791200"/>
          <a:ext cx="3352799" cy="630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2" name="Equation" r:id="rId8" imgW="1066337" imgH="203112" progId="">
                  <p:embed/>
                </p:oleObj>
              </mc:Choice>
              <mc:Fallback>
                <p:oleObj name="Equation" r:id="rId8" imgW="1066337" imgH="203112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791200"/>
                        <a:ext cx="3352799" cy="6303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Прямая со стрелкой 18"/>
          <p:cNvCxnSpPr>
            <a:endCxn id="16" idx="1"/>
          </p:cNvCxnSpPr>
          <p:nvPr/>
        </p:nvCxnSpPr>
        <p:spPr>
          <a:xfrm>
            <a:off x="4419600" y="1524000"/>
            <a:ext cx="12954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>
            <a:off x="6287294" y="2170906"/>
            <a:ext cx="838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00" y="4267200"/>
            <a:ext cx="8686800" cy="12003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proporcional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tamanǵa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algn="ctr"/>
            <a:r>
              <a:rPr lang="ru-RU" sz="2400" b="1" dirty="0" smtClean="0"/>
              <a:t>(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noqatına</a:t>
            </a:r>
            <a:r>
              <a:rPr lang="ru-RU" sz="2400" b="1" dirty="0" smtClean="0"/>
              <a:t>) </a:t>
            </a:r>
            <a:r>
              <a:rPr lang="en-US" sz="2400" b="1" dirty="0" err="1" smtClean="0"/>
              <a:t>baǵıtlanǵan</a:t>
            </a:r>
            <a:endParaRPr lang="ru-RU" sz="2400" b="1" dirty="0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83" name="Object 15"/>
          <p:cNvGraphicFramePr>
            <a:graphicFrameLocks noChangeAspect="1"/>
          </p:cNvGraphicFramePr>
          <p:nvPr/>
        </p:nvGraphicFramePr>
        <p:xfrm>
          <a:off x="2646363" y="2438400"/>
          <a:ext cx="5673608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3" name="Equation" r:id="rId10" imgW="2082800" imgH="508000" progId="">
                  <p:embed/>
                </p:oleObj>
              </mc:Choice>
              <mc:Fallback>
                <p:oleObj name="Equation" r:id="rId10" imgW="2082800" imgH="508000" progId="">
                  <p:embed/>
                  <p:pic>
                    <p:nvPicPr>
                      <p:cNvPr id="0" name="Picture 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2438400"/>
                        <a:ext cx="5673608" cy="1366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/>
        </p:nvSpPr>
        <p:spPr>
          <a:xfrm>
            <a:off x="642910" y="4500570"/>
            <a:ext cx="2895600" cy="9286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929058" y="3071810"/>
            <a:ext cx="5029200" cy="2057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929058" y="1000108"/>
            <a:ext cx="5029200" cy="2057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71472" y="142852"/>
            <a:ext cx="8229600" cy="8683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terbelip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materiallıq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  <a:p>
            <a:pPr lvl="0" algn="ctr">
              <a:spcBef>
                <a:spcPct val="0"/>
              </a:spcBef>
            </a:pPr>
            <a:r>
              <a:rPr lang="en-US" sz="2800" b="1" dirty="0" err="1" smtClean="0">
                <a:solidFill>
                  <a:schemeClr val="tx1"/>
                </a:solidFill>
              </a:rPr>
              <a:t>noqattıń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energiyası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4000496" y="1071546"/>
          <a:ext cx="4800600" cy="1965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3" name="Equation" r:id="rId4" imgW="2095500" imgH="838200" progId="">
                  <p:embed/>
                </p:oleObj>
              </mc:Choice>
              <mc:Fallback>
                <p:oleObj name="Equation" r:id="rId4" imgW="2095500" imgH="838200" progId="">
                  <p:embed/>
                  <p:pic>
                    <p:nvPicPr>
                      <p:cNvPr id="0" name="Picture 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1071546"/>
                        <a:ext cx="4800600" cy="19650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79" name="Object 11"/>
          <p:cNvGraphicFramePr>
            <a:graphicFrameLocks noChangeAspect="1"/>
          </p:cNvGraphicFramePr>
          <p:nvPr/>
        </p:nvGraphicFramePr>
        <p:xfrm>
          <a:off x="4071934" y="3143248"/>
          <a:ext cx="4616377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4" name="Equation" r:id="rId6" imgW="2146300" imgH="889000" progId="">
                  <p:embed/>
                </p:oleObj>
              </mc:Choice>
              <mc:Fallback>
                <p:oleObj name="Equation" r:id="rId6" imgW="2146300" imgH="889000" progId="">
                  <p:embed/>
                  <p:pic>
                    <p:nvPicPr>
                      <p:cNvPr id="0" name="Picture 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4" y="3143248"/>
                        <a:ext cx="4616377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714348" y="4500570"/>
          <a:ext cx="27871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" name="Equation" r:id="rId8" imgW="1308100" imgH="419100" progId="">
                  <p:embed/>
                </p:oleObj>
              </mc:Choice>
              <mc:Fallback>
                <p:oleObj name="Equation" r:id="rId8" imgW="1308100" imgH="419100" progId="">
                  <p:embed/>
                  <p:pic>
                    <p:nvPicPr>
                      <p:cNvPr id="0" name="Picture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4500570"/>
                        <a:ext cx="2787138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14282" y="5500702"/>
            <a:ext cx="8686800" cy="12003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ózgermesten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qaladı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potenciallıq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ótedi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beredi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2844" y="1214422"/>
            <a:ext cx="32766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endParaRPr lang="ru-RU" sz="2400" b="1" dirty="0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285720" y="1714488"/>
          <a:ext cx="3200400" cy="101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6" name="Equation" r:id="rId10" imgW="1587500" imgH="508000" progId="">
                  <p:embed/>
                </p:oleObj>
              </mc:Choice>
              <mc:Fallback>
                <p:oleObj name="Equation" r:id="rId10" imgW="1587500" imgH="508000" progId="">
                  <p:embed/>
                  <p:pic>
                    <p:nvPicPr>
                      <p:cNvPr id="0" name="Picture 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1714488"/>
                        <a:ext cx="3200400" cy="1012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42844" y="2714620"/>
            <a:ext cx="35052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Potenciallıq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endParaRPr lang="ru-RU" sz="2400" b="1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214282" y="3286124"/>
          <a:ext cx="3354387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7" name="Equation" r:id="rId12" imgW="1968500" imgH="723900" progId="">
                  <p:embed/>
                </p:oleObj>
              </mc:Choice>
              <mc:Fallback>
                <p:oleObj name="Equation" r:id="rId12" imgW="1968500" imgH="723900" progId="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3286124"/>
                        <a:ext cx="3354387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Прямая со стрелкой 19"/>
          <p:cNvCxnSpPr/>
          <p:nvPr/>
        </p:nvCxnSpPr>
        <p:spPr>
          <a:xfrm>
            <a:off x="3428992" y="1500174"/>
            <a:ext cx="500066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16200000" flipH="1">
            <a:off x="3500430" y="3071810"/>
            <a:ext cx="571504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4724400" cy="563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Garmonikalıq</a:t>
            </a:r>
            <a:r>
              <a:rPr lang="ru-RU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oscillyatorlar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5029200" y="152400"/>
            <a:ext cx="3886200" cy="2133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Terbeliwi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differencial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</a:t>
            </a:r>
            <a:r>
              <a:rPr lang="en-US" sz="2400" b="1" dirty="0" smtClean="0"/>
              <a:t> </a:t>
            </a:r>
            <a:r>
              <a:rPr lang="en-US" sz="2400" b="1" err="1" smtClean="0"/>
              <a:t>menen</a:t>
            </a:r>
            <a:r>
              <a:rPr lang="en-US" sz="2400" b="1" smtClean="0"/>
              <a:t> ańlatılatuǵın </a:t>
            </a:r>
            <a:r>
              <a:rPr lang="en-US" sz="2400" b="1" dirty="0" err="1" smtClean="0"/>
              <a:t>sistemalar</a:t>
            </a:r>
            <a:r>
              <a:rPr lang="ru-RU" sz="2400" b="1" dirty="0" smtClean="0"/>
              <a:t> </a:t>
            </a:r>
            <a:r>
              <a:rPr lang="en-US" sz="2400" b="1" i="1" dirty="0" err="1" smtClean="0"/>
              <a:t>garmonikalıq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oscillyatorlar</a:t>
            </a:r>
            <a:r>
              <a:rPr lang="ru-RU" sz="2400" b="1" i="1" dirty="0" smtClean="0"/>
              <a:t> </a:t>
            </a:r>
            <a:endParaRPr lang="en-US" sz="2400" b="1" dirty="0"/>
          </a:p>
          <a:p>
            <a:pPr algn="ctr"/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791200" y="2209800"/>
            <a:ext cx="22860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5867400" y="2286000"/>
          <a:ext cx="2133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9" name="Equation" r:id="rId4" imgW="710891" imgH="203112" progId="">
                  <p:embed/>
                </p:oleObj>
              </mc:Choice>
              <mc:Fallback>
                <p:oleObj name="Equation" r:id="rId4" imgW="710891" imgH="203112" progId="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286000"/>
                        <a:ext cx="21336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Прямая со стрелкой 17"/>
          <p:cNvCxnSpPr/>
          <p:nvPr/>
        </p:nvCxnSpPr>
        <p:spPr>
          <a:xfrm>
            <a:off x="228600" y="1066800"/>
            <a:ext cx="3810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-875506" y="1789906"/>
            <a:ext cx="2209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28600" y="1676400"/>
            <a:ext cx="3810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228600" y="2286000"/>
            <a:ext cx="3810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5800" y="838200"/>
            <a:ext cx="3810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smtClean="0"/>
              <a:t>Prujinalı </a:t>
            </a:r>
            <a:r>
              <a:rPr lang="en-US" sz="2400" b="1" dirty="0" err="1" smtClean="0"/>
              <a:t>mayatnik</a:t>
            </a:r>
            <a:endParaRPr lang="ru-RU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85800" y="1447800"/>
            <a:ext cx="3810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Matematikalıq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mayatnik</a:t>
            </a:r>
            <a:endParaRPr lang="ru-RU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0" y="2667000"/>
            <a:ext cx="3810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err="1" smtClean="0"/>
              <a:t>terbeliw</a:t>
            </a:r>
            <a:r>
              <a:rPr lang="en-US" sz="2400" b="1" smtClean="0"/>
              <a:t> konturı</a:t>
            </a:r>
            <a:endParaRPr lang="ru-RU" sz="2400" b="1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228600" y="2895600"/>
            <a:ext cx="3810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5800" y="2057400"/>
            <a:ext cx="3810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mayatnik</a:t>
            </a:r>
            <a:endParaRPr lang="ru-RU" sz="2400" b="1" dirty="0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109384" y="3886200"/>
          <a:ext cx="2026674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0" name="Точечный рисунок" r:id="rId6" imgW="3191320" imgH="4095238" progId="PBrush">
                  <p:embed/>
                </p:oleObj>
              </mc:Choice>
              <mc:Fallback>
                <p:oleObj name="Точечный рисунок" r:id="rId6" imgW="3191320" imgH="4095238" progId="PBrush">
                  <p:embed/>
                  <p:pic>
                    <p:nvPicPr>
                      <p:cNvPr id="0" name="Picture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84" y="3886200"/>
                        <a:ext cx="2026674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2286000" y="3912406"/>
          <a:ext cx="1952625" cy="2593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1" name="Точечный рисунок" r:id="rId8" imgW="2924583" imgH="3877216" progId="PBrush">
                  <p:embed/>
                </p:oleObj>
              </mc:Choice>
              <mc:Fallback>
                <p:oleObj name="Точечный рисунок" r:id="rId8" imgW="2924583" imgH="3877216" progId="PBrush">
                  <p:embed/>
                  <p:pic>
                    <p:nvPicPr>
                      <p:cNvPr id="0" name="Picture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12406"/>
                        <a:ext cx="1952625" cy="25931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6" name="Object 12"/>
          <p:cNvGraphicFramePr>
            <a:graphicFrameLocks noChangeAspect="1"/>
          </p:cNvGraphicFramePr>
          <p:nvPr/>
        </p:nvGraphicFramePr>
        <p:xfrm>
          <a:off x="4419600" y="3886200"/>
          <a:ext cx="1912408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2" name="Точечный рисунок" r:id="rId10" imgW="3885714" imgH="5401429" progId="PBrush">
                  <p:embed/>
                </p:oleObj>
              </mc:Choice>
              <mc:Fallback>
                <p:oleObj name="Точечный рисунок" r:id="rId10" imgW="3885714" imgH="5401429" progId="PBrush">
                  <p:embed/>
                  <p:pic>
                    <p:nvPicPr>
                      <p:cNvPr id="0" name="Picture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886200"/>
                        <a:ext cx="1912408" cy="264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8" name="Object 14"/>
          <p:cNvGraphicFramePr>
            <a:graphicFrameLocks noChangeAspect="1"/>
          </p:cNvGraphicFramePr>
          <p:nvPr/>
        </p:nvGraphicFramePr>
        <p:xfrm>
          <a:off x="6629399" y="3886201"/>
          <a:ext cx="2332795" cy="267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3" name="Точечный рисунок" r:id="rId12" imgW="3000000" imgH="3448531" progId="PBrush">
                  <p:embed/>
                </p:oleObj>
              </mc:Choice>
              <mc:Fallback>
                <p:oleObj name="Точечный рисунок" r:id="rId12" imgW="3000000" imgH="3448531" progId="PBrush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399" y="3886201"/>
                        <a:ext cx="2332795" cy="2677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Скругленный прямоугольник 36"/>
          <p:cNvSpPr/>
          <p:nvPr/>
        </p:nvSpPr>
        <p:spPr>
          <a:xfrm>
            <a:off x="1676400" y="5715000"/>
            <a:ext cx="19050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533400" y="4267200"/>
            <a:ext cx="32004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410200" y="4267200"/>
            <a:ext cx="28956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295400" y="2895600"/>
            <a:ext cx="40386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14282" y="142852"/>
            <a:ext cx="6572296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noProof="0" smtClean="0">
                <a:solidFill>
                  <a:schemeClr val="tx1"/>
                </a:solidFill>
              </a:rPr>
              <a:t>Prujinalı </a:t>
            </a:r>
            <a:r>
              <a:rPr lang="en-US" sz="2800" b="1" noProof="0" dirty="0" err="1" smtClean="0">
                <a:solidFill>
                  <a:schemeClr val="tx1"/>
                </a:solidFill>
              </a:rPr>
              <a:t>mayatnik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28600" y="5410200"/>
            <a:ext cx="5638800" cy="132343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Súykeliw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esapqa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alınǵandaǵı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háreket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teńlemesi</a:t>
            </a:r>
            <a:endParaRPr lang="ru-RU" sz="2000" b="1" dirty="0" smtClean="0"/>
          </a:p>
          <a:p>
            <a:endParaRPr lang="ru-RU" sz="2000" b="1" dirty="0" smtClean="0"/>
          </a:p>
          <a:p>
            <a:r>
              <a:rPr lang="en-US" sz="2000" b="1" i="1" dirty="0" smtClean="0"/>
              <a:t>r </a:t>
            </a:r>
            <a:r>
              <a:rPr lang="ru-RU" sz="2000" b="1" dirty="0" smtClean="0"/>
              <a:t>–</a:t>
            </a:r>
            <a:r>
              <a:rPr lang="en-US" sz="2000" b="1" dirty="0" err="1" smtClean="0"/>
              <a:t>qarsılıq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koefficienti</a:t>
            </a:r>
            <a:endParaRPr lang="ru-RU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2844" y="785794"/>
            <a:ext cx="6643734" cy="14465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i="1" dirty="0" err="1" smtClean="0"/>
              <a:t>Prujinalı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mayatnik</a:t>
            </a:r>
            <a:r>
              <a:rPr lang="uz-Cyrl-UZ" sz="2200" b="1" i="1" dirty="0" smtClean="0"/>
              <a:t> </a:t>
            </a:r>
            <a:r>
              <a:rPr lang="uz-Cyrl-UZ" sz="2200" b="1" dirty="0" smtClean="0"/>
              <a:t>– </a:t>
            </a:r>
            <a:r>
              <a:rPr lang="en-US" sz="2200" b="1" dirty="0" err="1" smtClean="0"/>
              <a:t>joqarı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tárepi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qozǵalmas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bekkemlengen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spirallı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prujinanıń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ilingen</a:t>
            </a:r>
            <a:r>
              <a:rPr lang="en-US" sz="2200" b="1" dirty="0" smtClean="0"/>
              <a:t> </a:t>
            </a:r>
          </a:p>
          <a:p>
            <a:r>
              <a:rPr lang="uz-Cyrl-UZ" sz="2200" b="1" i="1" dirty="0" smtClean="0"/>
              <a:t>m</a:t>
            </a:r>
            <a:r>
              <a:rPr lang="uz-Cyrl-UZ" sz="2200" b="1" dirty="0" smtClean="0"/>
              <a:t> – </a:t>
            </a:r>
            <a:r>
              <a:rPr lang="en-US" sz="2200" b="1" dirty="0" err="1" smtClean="0"/>
              <a:t>massalı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júksheden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ibarat</a:t>
            </a:r>
            <a:r>
              <a:rPr lang="uz-Cyrl-UZ" sz="2200" b="1" dirty="0" smtClean="0"/>
              <a:t>, 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elastik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</a:t>
            </a:r>
            <a:r>
              <a:rPr lang="en-US" sz="2200" b="1" dirty="0" smtClean="0"/>
              <a:t>                     </a:t>
            </a:r>
            <a:r>
              <a:rPr lang="en-US" sz="2200" b="1" dirty="0" err="1" smtClean="0"/>
              <a:t>tásirinde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garmonikalıq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terbelmeli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qıladı</a:t>
            </a:r>
            <a:r>
              <a:rPr lang="en-US" sz="2200" b="1" dirty="0" smtClean="0"/>
              <a:t>.</a:t>
            </a:r>
            <a:endParaRPr lang="ru-RU" sz="2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2844" y="2357430"/>
            <a:ext cx="6643734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Mayantiktiń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ru-RU" sz="2400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811527"/>
              </p:ext>
            </p:extLst>
          </p:nvPr>
        </p:nvGraphicFramePr>
        <p:xfrm>
          <a:off x="5500694" y="1428736"/>
          <a:ext cx="1356360" cy="48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0" name="Equation" r:id="rId4" imgW="571252" imgH="203112" progId="">
                  <p:embed/>
                </p:oleObj>
              </mc:Choice>
              <mc:Fallback>
                <p:oleObj name="Equation" r:id="rId4" imgW="571252" imgH="203112" progId="">
                  <p:embed/>
                  <p:pic>
                    <p:nvPicPr>
                      <p:cNvPr id="0" name="Picture 9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94" y="1428736"/>
                        <a:ext cx="1356360" cy="4844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186878"/>
              </p:ext>
            </p:extLst>
          </p:nvPr>
        </p:nvGraphicFramePr>
        <p:xfrm>
          <a:off x="1500166" y="2857496"/>
          <a:ext cx="375744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1" name="Equation" r:id="rId6" imgW="1765300" imgH="393700" progId="">
                  <p:embed/>
                </p:oleObj>
              </mc:Choice>
              <mc:Fallback>
                <p:oleObj name="Equation" r:id="rId6" imgW="1765300" imgH="393700" progId="">
                  <p:embed/>
                  <p:pic>
                    <p:nvPicPr>
                      <p:cNvPr id="0" name="Picture 9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2857496"/>
                        <a:ext cx="375744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28" name="Object 12"/>
          <p:cNvGraphicFramePr>
            <a:graphicFrameLocks noChangeAspect="1"/>
          </p:cNvGraphicFramePr>
          <p:nvPr/>
        </p:nvGraphicFramePr>
        <p:xfrm>
          <a:off x="609599" y="4267200"/>
          <a:ext cx="289794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2" name="Equation" r:id="rId8" imgW="1396394" imgH="444307" progId="">
                  <p:embed/>
                </p:oleObj>
              </mc:Choice>
              <mc:Fallback>
                <p:oleObj name="Equation" r:id="rId8" imgW="1396394" imgH="444307" progId="">
                  <p:embed/>
                  <p:pic>
                    <p:nvPicPr>
                      <p:cNvPr id="0" name="Picture 9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" y="4267200"/>
                        <a:ext cx="289794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2400" y="3810000"/>
            <a:ext cx="47244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Terbeliw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dáwiri</a:t>
            </a:r>
            <a:endParaRPr lang="ru-RU" sz="2400" dirty="0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30" name="Object 14"/>
          <p:cNvGraphicFramePr>
            <a:graphicFrameLocks noChangeAspect="1"/>
          </p:cNvGraphicFramePr>
          <p:nvPr/>
        </p:nvGraphicFramePr>
        <p:xfrm>
          <a:off x="5715000" y="4343400"/>
          <a:ext cx="2438400" cy="905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3" name="Equation" r:id="rId10" imgW="1130300" imgH="419100" progId="">
                  <p:embed/>
                </p:oleObj>
              </mc:Choice>
              <mc:Fallback>
                <p:oleObj name="Equation" r:id="rId10" imgW="1130300" imgH="419100" progId="">
                  <p:embed/>
                  <p:pic>
                    <p:nvPicPr>
                      <p:cNvPr id="0" name="Picture 9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343400"/>
                        <a:ext cx="2438400" cy="9052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029200" y="3810000"/>
            <a:ext cx="37338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Potenciallıq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endParaRPr lang="ru-RU" sz="2400" dirty="0"/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638800" y="5334000"/>
            <a:ext cx="2971800" cy="152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32" name="Object 16"/>
          <p:cNvGraphicFramePr>
            <a:graphicFrameLocks noChangeAspect="1"/>
          </p:cNvGraphicFramePr>
          <p:nvPr/>
        </p:nvGraphicFramePr>
        <p:xfrm>
          <a:off x="5715000" y="5419046"/>
          <a:ext cx="2725737" cy="143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4" name="Equation" r:id="rId12" imgW="1155700" imgH="609600" progId="">
                  <p:embed/>
                </p:oleObj>
              </mc:Choice>
              <mc:Fallback>
                <p:oleObj name="Equation" r:id="rId12" imgW="1155700" imgH="609600" progId="">
                  <p:embed/>
                  <p:pic>
                    <p:nvPicPr>
                      <p:cNvPr id="0" name="Picture 9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419046"/>
                        <a:ext cx="2725737" cy="1438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834" name="Object 18"/>
          <p:cNvGraphicFramePr>
            <a:graphicFrameLocks noChangeAspect="1"/>
          </p:cNvGraphicFramePr>
          <p:nvPr/>
        </p:nvGraphicFramePr>
        <p:xfrm>
          <a:off x="1752600" y="5715000"/>
          <a:ext cx="172122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5" name="Equation" r:id="rId14" imgW="647700" imgH="228600" progId="">
                  <p:embed/>
                </p:oleObj>
              </mc:Choice>
              <mc:Fallback>
                <p:oleObj name="Equation" r:id="rId14" imgW="647700" imgH="228600" progId="">
                  <p:embed/>
                  <p:pic>
                    <p:nvPicPr>
                      <p:cNvPr id="0" name="Picture 9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715000"/>
                        <a:ext cx="1721224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Стрелка вправо 37"/>
          <p:cNvSpPr/>
          <p:nvPr/>
        </p:nvSpPr>
        <p:spPr>
          <a:xfrm>
            <a:off x="4800600" y="5867400"/>
            <a:ext cx="838200" cy="5334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/>
          <p:cNvGrpSpPr/>
          <p:nvPr/>
        </p:nvGrpSpPr>
        <p:grpSpPr>
          <a:xfrm>
            <a:off x="6786578" y="228600"/>
            <a:ext cx="2357422" cy="3128962"/>
            <a:chOff x="3143240" y="1285860"/>
            <a:chExt cx="2894028" cy="3429024"/>
          </a:xfrm>
        </p:grpSpPr>
        <p:sp>
          <p:nvSpPr>
            <p:cNvPr id="41" name="Цилиндр 40"/>
            <p:cNvSpPr/>
            <p:nvPr/>
          </p:nvSpPr>
          <p:spPr>
            <a:xfrm>
              <a:off x="4357686" y="3286124"/>
              <a:ext cx="714380" cy="571504"/>
            </a:xfrm>
            <a:prstGeom prst="can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0"/>
            </a:gra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2" name="Прямая соединительная линия 41"/>
            <p:cNvCxnSpPr/>
            <p:nvPr/>
          </p:nvCxnSpPr>
          <p:spPr>
            <a:xfrm>
              <a:off x="3714744" y="1285860"/>
              <a:ext cx="157004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" name="Object 7"/>
            <p:cNvGraphicFramePr>
              <a:graphicFrameLocks noChangeAspect="1"/>
            </p:cNvGraphicFramePr>
            <p:nvPr/>
          </p:nvGraphicFramePr>
          <p:xfrm>
            <a:off x="3143240" y="3643314"/>
            <a:ext cx="428628" cy="392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6" name="Equation" r:id="rId16" imgW="177492" imgH="164814" progId="">
                    <p:embed/>
                  </p:oleObj>
                </mc:Choice>
                <mc:Fallback>
                  <p:oleObj name="Equation" r:id="rId16" imgW="177492" imgH="164814" progId="">
                    <p:embed/>
                    <p:pic>
                      <p:nvPicPr>
                        <p:cNvPr id="0" name="Picture 9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3240" y="3643314"/>
                          <a:ext cx="428628" cy="3923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9"/>
            <p:cNvGraphicFramePr>
              <a:graphicFrameLocks noChangeAspect="1"/>
            </p:cNvGraphicFramePr>
            <p:nvPr/>
          </p:nvGraphicFramePr>
          <p:xfrm>
            <a:off x="3143240" y="2928934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7" name="Equation" r:id="rId18" imgW="126725" imgH="177415" progId="">
                    <p:embed/>
                  </p:oleObj>
                </mc:Choice>
                <mc:Fallback>
                  <p:oleObj name="Equation" r:id="rId18" imgW="126725" imgH="177415" progId="">
                    <p:embed/>
                    <p:pic>
                      <p:nvPicPr>
                        <p:cNvPr id="0" name="Picture 9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3240" y="2928934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Прямая со стрелкой 44"/>
            <p:cNvCxnSpPr/>
            <p:nvPr/>
          </p:nvCxnSpPr>
          <p:spPr>
            <a:xfrm rot="5400000" flipH="1" flipV="1">
              <a:off x="4720432" y="2923378"/>
              <a:ext cx="113348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Object 15"/>
            <p:cNvGraphicFramePr>
              <a:graphicFrameLocks noChangeAspect="1"/>
            </p:cNvGraphicFramePr>
            <p:nvPr/>
          </p:nvGraphicFramePr>
          <p:xfrm>
            <a:off x="5286380" y="2786058"/>
            <a:ext cx="465137" cy="560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8" name="Equation" r:id="rId20" imgW="164957" imgH="203024" progId="">
                    <p:embed/>
                  </p:oleObj>
                </mc:Choice>
                <mc:Fallback>
                  <p:oleObj name="Equation" r:id="rId20" imgW="164957" imgH="203024" progId="">
                    <p:embed/>
                    <p:pic>
                      <p:nvPicPr>
                        <p:cNvPr id="0" name="Picture 9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380" y="2786058"/>
                          <a:ext cx="465137" cy="560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Прямая со стрелкой 46"/>
            <p:cNvCxnSpPr/>
            <p:nvPr/>
          </p:nvCxnSpPr>
          <p:spPr>
            <a:xfrm rot="5400000">
              <a:off x="2001026" y="2999578"/>
              <a:ext cx="342902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rot="10800000">
              <a:off x="3428992" y="3357562"/>
              <a:ext cx="57150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Полилиния 48"/>
            <p:cNvSpPr/>
            <p:nvPr/>
          </p:nvSpPr>
          <p:spPr>
            <a:xfrm rot="5400000">
              <a:off x="3939977" y="2275073"/>
              <a:ext cx="1560228" cy="296183"/>
            </a:xfrm>
            <a:custGeom>
              <a:avLst/>
              <a:gdLst>
                <a:gd name="connsiteX0" fmla="*/ 103351 w 8732344"/>
                <a:gd name="connsiteY0" fmla="*/ 695434 h 756744"/>
                <a:gd name="connsiteX1" fmla="*/ 124372 w 8732344"/>
                <a:gd name="connsiteY1" fmla="*/ 642882 h 756744"/>
                <a:gd name="connsiteX2" fmla="*/ 849585 w 8732344"/>
                <a:gd name="connsiteY2" fmla="*/ 12262 h 756744"/>
                <a:gd name="connsiteX3" fmla="*/ 1543268 w 8732344"/>
                <a:gd name="connsiteY3" fmla="*/ 716455 h 756744"/>
                <a:gd name="connsiteX4" fmla="*/ 2247461 w 8732344"/>
                <a:gd name="connsiteY4" fmla="*/ 12262 h 756744"/>
                <a:gd name="connsiteX5" fmla="*/ 2983185 w 8732344"/>
                <a:gd name="connsiteY5" fmla="*/ 695434 h 756744"/>
                <a:gd name="connsiteX6" fmla="*/ 3687379 w 8732344"/>
                <a:gd name="connsiteY6" fmla="*/ 22772 h 756744"/>
                <a:gd name="connsiteX7" fmla="*/ 4444123 w 8732344"/>
                <a:gd name="connsiteY7" fmla="*/ 705944 h 756744"/>
                <a:gd name="connsiteX8" fmla="*/ 5137806 w 8732344"/>
                <a:gd name="connsiteY8" fmla="*/ 12262 h 756744"/>
                <a:gd name="connsiteX9" fmla="*/ 5884041 w 8732344"/>
                <a:gd name="connsiteY9" fmla="*/ 716455 h 756744"/>
                <a:gd name="connsiteX10" fmla="*/ 6567213 w 8732344"/>
                <a:gd name="connsiteY10" fmla="*/ 12262 h 756744"/>
                <a:gd name="connsiteX11" fmla="*/ 7323958 w 8732344"/>
                <a:gd name="connsiteY11" fmla="*/ 684924 h 756744"/>
                <a:gd name="connsiteX12" fmla="*/ 7996620 w 8732344"/>
                <a:gd name="connsiteY12" fmla="*/ 12262 h 756744"/>
                <a:gd name="connsiteX13" fmla="*/ 8732344 w 8732344"/>
                <a:gd name="connsiteY13" fmla="*/ 695434 h 756744"/>
                <a:gd name="connsiteX0" fmla="*/ 103351 w 10344826"/>
                <a:gd name="connsiteY0" fmla="*/ 695434 h 756744"/>
                <a:gd name="connsiteX1" fmla="*/ 124372 w 10344826"/>
                <a:gd name="connsiteY1" fmla="*/ 642882 h 756744"/>
                <a:gd name="connsiteX2" fmla="*/ 849585 w 10344826"/>
                <a:gd name="connsiteY2" fmla="*/ 12262 h 756744"/>
                <a:gd name="connsiteX3" fmla="*/ 1543268 w 10344826"/>
                <a:gd name="connsiteY3" fmla="*/ 716455 h 756744"/>
                <a:gd name="connsiteX4" fmla="*/ 2247461 w 10344826"/>
                <a:gd name="connsiteY4" fmla="*/ 12262 h 756744"/>
                <a:gd name="connsiteX5" fmla="*/ 2983185 w 10344826"/>
                <a:gd name="connsiteY5" fmla="*/ 695434 h 756744"/>
                <a:gd name="connsiteX6" fmla="*/ 3687379 w 10344826"/>
                <a:gd name="connsiteY6" fmla="*/ 22772 h 756744"/>
                <a:gd name="connsiteX7" fmla="*/ 4444123 w 10344826"/>
                <a:gd name="connsiteY7" fmla="*/ 705944 h 756744"/>
                <a:gd name="connsiteX8" fmla="*/ 5137806 w 10344826"/>
                <a:gd name="connsiteY8" fmla="*/ 12262 h 756744"/>
                <a:gd name="connsiteX9" fmla="*/ 5884041 w 10344826"/>
                <a:gd name="connsiteY9" fmla="*/ 716455 h 756744"/>
                <a:gd name="connsiteX10" fmla="*/ 6567213 w 10344826"/>
                <a:gd name="connsiteY10" fmla="*/ 12262 h 756744"/>
                <a:gd name="connsiteX11" fmla="*/ 7323958 w 10344826"/>
                <a:gd name="connsiteY11" fmla="*/ 684924 h 756744"/>
                <a:gd name="connsiteX12" fmla="*/ 7996620 w 10344826"/>
                <a:gd name="connsiteY12" fmla="*/ 12262 h 756744"/>
                <a:gd name="connsiteX13" fmla="*/ 8732344 w 10344826"/>
                <a:gd name="connsiteY13" fmla="*/ 695434 h 756744"/>
                <a:gd name="connsiteX0" fmla="*/ 977178 w 11218653"/>
                <a:gd name="connsiteY0" fmla="*/ 741186 h 802496"/>
                <a:gd name="connsiteX1" fmla="*/ 998199 w 11218653"/>
                <a:gd name="connsiteY1" fmla="*/ 688634 h 802496"/>
                <a:gd name="connsiteX2" fmla="*/ 120871 w 11218653"/>
                <a:gd name="connsiteY2" fmla="*/ 414130 h 802496"/>
                <a:gd name="connsiteX3" fmla="*/ 1723412 w 11218653"/>
                <a:gd name="connsiteY3" fmla="*/ 58014 h 802496"/>
                <a:gd name="connsiteX4" fmla="*/ 2417095 w 11218653"/>
                <a:gd name="connsiteY4" fmla="*/ 762207 h 802496"/>
                <a:gd name="connsiteX5" fmla="*/ 3121288 w 11218653"/>
                <a:gd name="connsiteY5" fmla="*/ 58014 h 802496"/>
                <a:gd name="connsiteX6" fmla="*/ 3857012 w 11218653"/>
                <a:gd name="connsiteY6" fmla="*/ 741186 h 802496"/>
                <a:gd name="connsiteX7" fmla="*/ 4561206 w 11218653"/>
                <a:gd name="connsiteY7" fmla="*/ 68524 h 802496"/>
                <a:gd name="connsiteX8" fmla="*/ 5317950 w 11218653"/>
                <a:gd name="connsiteY8" fmla="*/ 751696 h 802496"/>
                <a:gd name="connsiteX9" fmla="*/ 6011633 w 11218653"/>
                <a:gd name="connsiteY9" fmla="*/ 58014 h 802496"/>
                <a:gd name="connsiteX10" fmla="*/ 6757868 w 11218653"/>
                <a:gd name="connsiteY10" fmla="*/ 762207 h 802496"/>
                <a:gd name="connsiteX11" fmla="*/ 7441040 w 11218653"/>
                <a:gd name="connsiteY11" fmla="*/ 58014 h 802496"/>
                <a:gd name="connsiteX12" fmla="*/ 8197785 w 11218653"/>
                <a:gd name="connsiteY12" fmla="*/ 730676 h 802496"/>
                <a:gd name="connsiteX13" fmla="*/ 8870447 w 11218653"/>
                <a:gd name="connsiteY13" fmla="*/ 58014 h 802496"/>
                <a:gd name="connsiteX14" fmla="*/ 9606171 w 11218653"/>
                <a:gd name="connsiteY14" fmla="*/ 741186 h 80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18653" h="802496">
                  <a:moveTo>
                    <a:pt x="977178" y="741186"/>
                  </a:moveTo>
                  <a:cubicBezTo>
                    <a:pt x="925502" y="771841"/>
                    <a:pt x="873827" y="802496"/>
                    <a:pt x="998199" y="688634"/>
                  </a:cubicBezTo>
                  <a:cubicBezTo>
                    <a:pt x="1036569" y="633349"/>
                    <a:pt x="2" y="519233"/>
                    <a:pt x="120871" y="414130"/>
                  </a:cubicBezTo>
                  <a:cubicBezTo>
                    <a:pt x="241740" y="309027"/>
                    <a:pt x="1340708" y="1"/>
                    <a:pt x="1723412" y="58014"/>
                  </a:cubicBezTo>
                  <a:cubicBezTo>
                    <a:pt x="2106116" y="116027"/>
                    <a:pt x="2184116" y="762207"/>
                    <a:pt x="2417095" y="762207"/>
                  </a:cubicBezTo>
                  <a:cubicBezTo>
                    <a:pt x="2650074" y="762207"/>
                    <a:pt x="2881302" y="61517"/>
                    <a:pt x="3121288" y="58014"/>
                  </a:cubicBezTo>
                  <a:cubicBezTo>
                    <a:pt x="3361274" y="54511"/>
                    <a:pt x="3617026" y="739434"/>
                    <a:pt x="3857012" y="741186"/>
                  </a:cubicBezTo>
                  <a:cubicBezTo>
                    <a:pt x="4096998" y="742938"/>
                    <a:pt x="4317716" y="66772"/>
                    <a:pt x="4561206" y="68524"/>
                  </a:cubicBezTo>
                  <a:cubicBezTo>
                    <a:pt x="4804696" y="70276"/>
                    <a:pt x="5076212" y="753448"/>
                    <a:pt x="5317950" y="751696"/>
                  </a:cubicBezTo>
                  <a:cubicBezTo>
                    <a:pt x="5559688" y="749944"/>
                    <a:pt x="5771647" y="56262"/>
                    <a:pt x="6011633" y="58014"/>
                  </a:cubicBezTo>
                  <a:cubicBezTo>
                    <a:pt x="6251619" y="59766"/>
                    <a:pt x="6519634" y="762207"/>
                    <a:pt x="6757868" y="762207"/>
                  </a:cubicBezTo>
                  <a:cubicBezTo>
                    <a:pt x="6996102" y="762207"/>
                    <a:pt x="7201054" y="63269"/>
                    <a:pt x="7441040" y="58014"/>
                  </a:cubicBezTo>
                  <a:cubicBezTo>
                    <a:pt x="7681026" y="52759"/>
                    <a:pt x="7959551" y="730676"/>
                    <a:pt x="8197785" y="730676"/>
                  </a:cubicBezTo>
                  <a:cubicBezTo>
                    <a:pt x="8436019" y="730676"/>
                    <a:pt x="8635716" y="56262"/>
                    <a:pt x="8870447" y="58014"/>
                  </a:cubicBezTo>
                  <a:cubicBezTo>
                    <a:pt x="9105178" y="59766"/>
                    <a:pt x="11218653" y="386849"/>
                    <a:pt x="9606171" y="741186"/>
                  </a:cubicBezTo>
                </a:path>
              </a:pathLst>
            </a:cu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0" name="Прямая соединительная линия 49"/>
            <p:cNvCxnSpPr/>
            <p:nvPr/>
          </p:nvCxnSpPr>
          <p:spPr>
            <a:xfrm rot="5400000" flipH="1" flipV="1">
              <a:off x="4537075" y="1463661"/>
              <a:ext cx="35719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rot="5400000" flipH="1" flipV="1">
              <a:off x="4572794" y="3213892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/>
            <p:nvPr/>
          </p:nvCxnSpPr>
          <p:spPr>
            <a:xfrm rot="5400000">
              <a:off x="4755357" y="4174337"/>
              <a:ext cx="1071570" cy="95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3" name="Object 18"/>
            <p:cNvGraphicFramePr>
              <a:graphicFrameLocks noChangeAspect="1"/>
            </p:cNvGraphicFramePr>
            <p:nvPr/>
          </p:nvGraphicFramePr>
          <p:xfrm>
            <a:off x="5357818" y="4071942"/>
            <a:ext cx="679450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99" name="Equation" r:id="rId22" imgW="241195" imgH="203112" progId="">
                    <p:embed/>
                  </p:oleObj>
                </mc:Choice>
                <mc:Fallback>
                  <p:oleObj name="Equation" r:id="rId22" imgW="241195" imgH="203112" progId="">
                    <p:embed/>
                    <p:pic>
                      <p:nvPicPr>
                        <p:cNvPr id="0" name="Picture 9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7818" y="4071942"/>
                          <a:ext cx="679450" cy="561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Прямая соединительная линия 53"/>
            <p:cNvCxnSpPr/>
            <p:nvPr/>
          </p:nvCxnSpPr>
          <p:spPr>
            <a:xfrm rot="10800000">
              <a:off x="3428992" y="3643314"/>
              <a:ext cx="57150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Равнобедренный треугольник 54"/>
            <p:cNvSpPr/>
            <p:nvPr/>
          </p:nvSpPr>
          <p:spPr>
            <a:xfrm rot="16200000">
              <a:off x="4036215" y="3393281"/>
              <a:ext cx="285752" cy="357190"/>
            </a:xfrm>
            <a:prstGeom prst="triangle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0"/>
            </a:gra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Скругленный прямоугольник 77"/>
          <p:cNvSpPr/>
          <p:nvPr/>
        </p:nvSpPr>
        <p:spPr>
          <a:xfrm>
            <a:off x="457200" y="5029200"/>
            <a:ext cx="2971800" cy="1676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724400" y="5638800"/>
            <a:ext cx="3616055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52400" y="3581400"/>
            <a:ext cx="40386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14282" y="228600"/>
            <a:ext cx="571504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noProof="0" dirty="0" err="1" smtClean="0">
                <a:solidFill>
                  <a:schemeClr val="tx1"/>
                </a:solidFill>
              </a:rPr>
              <a:t>Matematikalıq</a:t>
            </a:r>
            <a:r>
              <a:rPr lang="en-US" sz="2800" b="1" noProof="0" dirty="0" smtClean="0">
                <a:solidFill>
                  <a:schemeClr val="tx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tx1"/>
                </a:solidFill>
              </a:rPr>
              <a:t>mayatnik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52400" y="990600"/>
            <a:ext cx="5791200" cy="193899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z-Cyrl-UZ" sz="2400" b="1" i="1" dirty="0" smtClean="0"/>
              <a:t>Ма</a:t>
            </a:r>
            <a:r>
              <a:rPr lang="en-US" sz="2400" b="1" i="1" dirty="0" err="1" smtClean="0"/>
              <a:t>tematikalıq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mayatnik</a:t>
            </a:r>
            <a:r>
              <a:rPr lang="uz-Cyrl-UZ" sz="2400" b="1" i="1" dirty="0" smtClean="0"/>
              <a:t> </a:t>
            </a:r>
            <a:r>
              <a:rPr lang="uz-Cyrl-UZ" sz="2400" b="1" dirty="0" smtClean="0"/>
              <a:t>– </a:t>
            </a:r>
            <a:r>
              <a:rPr lang="en-US" sz="2400" b="1" dirty="0" err="1" smtClean="0"/>
              <a:t>awırlıǵı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alınbaytuǵın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l </a:t>
            </a:r>
            <a:r>
              <a:rPr lang="en-US" sz="2400" b="1" dirty="0" err="1" smtClean="0"/>
              <a:t>uzınlıqtaǵı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sozılmaytuǵın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jipke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asılǵan</a:t>
            </a:r>
            <a:r>
              <a:rPr lang="en-US" sz="2400" b="1" dirty="0" smtClean="0"/>
              <a:t> </a:t>
            </a:r>
            <a:r>
              <a:rPr lang="uz-Cyrl-UZ" sz="2400" b="1" i="1" dirty="0" smtClean="0"/>
              <a:t>m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awırlıq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terbelmeli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qıladı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3048000"/>
            <a:ext cx="29718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   </a:t>
            </a:r>
            <a:r>
              <a:rPr lang="en-US" sz="2400" b="1" dirty="0" err="1" smtClean="0"/>
              <a:t>Qaytarıwshı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endParaRPr lang="ru-RU" sz="2400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4339927" y="5029200"/>
            <a:ext cx="4423073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Terbeliw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jiyiligi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dáwiri</a:t>
            </a:r>
            <a:endParaRPr lang="ru-RU" sz="2400" dirty="0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6" name="Группа 55"/>
          <p:cNvGrpSpPr/>
          <p:nvPr/>
        </p:nvGrpSpPr>
        <p:grpSpPr>
          <a:xfrm>
            <a:off x="5257800" y="-1981200"/>
            <a:ext cx="4737155" cy="5555327"/>
            <a:chOff x="3632485" y="578532"/>
            <a:chExt cx="4737155" cy="5555327"/>
          </a:xfrm>
        </p:grpSpPr>
        <p:cxnSp>
          <p:nvCxnSpPr>
            <p:cNvPr id="57" name="Прямая со стрелкой 56"/>
            <p:cNvCxnSpPr/>
            <p:nvPr/>
          </p:nvCxnSpPr>
          <p:spPr>
            <a:xfrm rot="5400000">
              <a:off x="6573058" y="5428470"/>
              <a:ext cx="100013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5357818" y="2714620"/>
              <a:ext cx="128429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5400000">
              <a:off x="5572926" y="5642784"/>
              <a:ext cx="85725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Object 7"/>
            <p:cNvGraphicFramePr>
              <a:graphicFrameLocks noChangeAspect="1"/>
            </p:cNvGraphicFramePr>
            <p:nvPr/>
          </p:nvGraphicFramePr>
          <p:xfrm>
            <a:off x="6357950" y="5643578"/>
            <a:ext cx="357190" cy="326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6" name="Equation" r:id="rId4" imgW="177492" imgH="164814" progId="">
                    <p:embed/>
                  </p:oleObj>
                </mc:Choice>
                <mc:Fallback>
                  <p:oleObj name="Equation" r:id="rId4" imgW="177492" imgH="164814" progId="">
                    <p:embed/>
                    <p:pic>
                      <p:nvPicPr>
                        <p:cNvPr id="0" name="Picture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7950" y="5643578"/>
                          <a:ext cx="357190" cy="3269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/>
          </p:nvGraphicFramePr>
          <p:xfrm>
            <a:off x="5572132" y="5143512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7" name="Equation" r:id="rId6" imgW="126725" imgH="177415" progId="">
                    <p:embed/>
                  </p:oleObj>
                </mc:Choice>
                <mc:Fallback>
                  <p:oleObj name="Equation" r:id="rId6" imgW="126725" imgH="177415" progId="">
                    <p:embed/>
                    <p:pic>
                      <p:nvPicPr>
                        <p:cNvPr id="0" name="Picture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132" y="5143512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Полилиния 61"/>
            <p:cNvSpPr/>
            <p:nvPr/>
          </p:nvSpPr>
          <p:spPr>
            <a:xfrm rot="6368837">
              <a:off x="6059787" y="3207581"/>
              <a:ext cx="167697" cy="248935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3" name="Прямая соединительная линия 62"/>
            <p:cNvCxnSpPr/>
            <p:nvPr/>
          </p:nvCxnSpPr>
          <p:spPr>
            <a:xfrm rot="5400000">
              <a:off x="4858546" y="3856834"/>
              <a:ext cx="2286016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6000760" y="5643578"/>
              <a:ext cx="107157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5" name="Object 9"/>
            <p:cNvGraphicFramePr>
              <a:graphicFrameLocks noChangeAspect="1"/>
            </p:cNvGraphicFramePr>
            <p:nvPr/>
          </p:nvGraphicFramePr>
          <p:xfrm>
            <a:off x="7072330" y="5572140"/>
            <a:ext cx="428628" cy="5617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8" name="Equation" r:id="rId8" imgW="152268" imgH="203024" progId="">
                    <p:embed/>
                  </p:oleObj>
                </mc:Choice>
                <mc:Fallback>
                  <p:oleObj name="Equation" r:id="rId8" imgW="152268" imgH="203024" progId="">
                    <p:embed/>
                    <p:pic>
                      <p:nvPicPr>
                        <p:cNvPr id="0" name="Picture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2330" y="5572140"/>
                          <a:ext cx="428628" cy="5617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3"/>
            <p:cNvGraphicFramePr>
              <a:graphicFrameLocks noChangeAspect="1"/>
            </p:cNvGraphicFramePr>
            <p:nvPr/>
          </p:nvGraphicFramePr>
          <p:xfrm>
            <a:off x="6000760" y="3357562"/>
            <a:ext cx="374650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9" name="Equation" r:id="rId10" imgW="152334" imgH="139639" progId="">
                    <p:embed/>
                  </p:oleObj>
                </mc:Choice>
                <mc:Fallback>
                  <p:oleObj name="Equation" r:id="rId10" imgW="152334" imgH="139639" progId="">
                    <p:embed/>
                    <p:pic>
                      <p:nvPicPr>
                        <p:cNvPr id="0" name="Picture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0760" y="3357562"/>
                          <a:ext cx="374650" cy="341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7" name="Прямая соединительная линия 66"/>
            <p:cNvCxnSpPr/>
            <p:nvPr/>
          </p:nvCxnSpPr>
          <p:spPr>
            <a:xfrm rot="16200000" flipH="1">
              <a:off x="5429256" y="3286124"/>
              <a:ext cx="2214578" cy="10715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rot="5400000">
              <a:off x="4357686" y="3286124"/>
              <a:ext cx="2214578" cy="10715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Дуга 68"/>
            <p:cNvSpPr/>
            <p:nvPr/>
          </p:nvSpPr>
          <p:spPr>
            <a:xfrm rot="8091795">
              <a:off x="3722098" y="488919"/>
              <a:ext cx="4557929" cy="4737155"/>
            </a:xfrm>
            <a:prstGeom prst="arc">
              <a:avLst>
                <a:gd name="adj1" fmla="val 17213253"/>
                <a:gd name="adj2" fmla="val 20546533"/>
              </a:avLst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/>
            <p:cNvSpPr/>
            <p:nvPr/>
          </p:nvSpPr>
          <p:spPr>
            <a:xfrm>
              <a:off x="5857884" y="5000636"/>
              <a:ext cx="285752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Овал 70"/>
            <p:cNvSpPr/>
            <p:nvPr/>
          </p:nvSpPr>
          <p:spPr>
            <a:xfrm>
              <a:off x="4857752" y="4714884"/>
              <a:ext cx="285752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2" name="Прямая со стрелкой 71"/>
            <p:cNvCxnSpPr/>
            <p:nvPr/>
          </p:nvCxnSpPr>
          <p:spPr>
            <a:xfrm rot="16200000" flipV="1">
              <a:off x="6398431" y="4245775"/>
              <a:ext cx="919170" cy="4286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Овал 72"/>
            <p:cNvSpPr/>
            <p:nvPr/>
          </p:nvSpPr>
          <p:spPr>
            <a:xfrm>
              <a:off x="6929454" y="4786322"/>
              <a:ext cx="285752" cy="2857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4" name="Прямая со стрелкой 73"/>
            <p:cNvCxnSpPr/>
            <p:nvPr/>
          </p:nvCxnSpPr>
          <p:spPr>
            <a:xfrm rot="10800000" flipV="1">
              <a:off x="6500826" y="5000636"/>
              <a:ext cx="428628" cy="142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Object 14"/>
            <p:cNvGraphicFramePr>
              <a:graphicFrameLocks noChangeAspect="1"/>
            </p:cNvGraphicFramePr>
            <p:nvPr/>
          </p:nvGraphicFramePr>
          <p:xfrm>
            <a:off x="6572264" y="3500438"/>
            <a:ext cx="250825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00" name="Equation" r:id="rId12" imgW="88669" imgH="177338" progId="">
                    <p:embed/>
                  </p:oleObj>
                </mc:Choice>
                <mc:Fallback>
                  <p:oleObj name="Equation" r:id="rId12" imgW="88669" imgH="177338" progId="">
                    <p:embed/>
                    <p:pic>
                      <p:nvPicPr>
                        <p:cNvPr id="0" name="Picture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2264" y="3500438"/>
                          <a:ext cx="250825" cy="490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5"/>
            <p:cNvGraphicFramePr>
              <a:graphicFrameLocks noChangeAspect="1"/>
            </p:cNvGraphicFramePr>
            <p:nvPr/>
          </p:nvGraphicFramePr>
          <p:xfrm>
            <a:off x="6215074" y="4643446"/>
            <a:ext cx="465137" cy="560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01" name="Equation" r:id="rId14" imgW="164957" imgH="203024" progId="">
                    <p:embed/>
                  </p:oleObj>
                </mc:Choice>
                <mc:Fallback>
                  <p:oleObj name="Equation" r:id="rId14" imgW="164957" imgH="203024" progId="">
                    <p:embed/>
                    <p:pic>
                      <p:nvPicPr>
                        <p:cNvPr id="0" name="Picture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5074" y="4643446"/>
                          <a:ext cx="465137" cy="5603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16"/>
            <p:cNvGraphicFramePr>
              <a:graphicFrameLocks noChangeAspect="1"/>
            </p:cNvGraphicFramePr>
            <p:nvPr/>
          </p:nvGraphicFramePr>
          <p:xfrm>
            <a:off x="6286512" y="3929066"/>
            <a:ext cx="392113" cy="56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02" name="Equation" r:id="rId16" imgW="139639" imgH="203112" progId="">
                    <p:embed/>
                  </p:oleObj>
                </mc:Choice>
                <mc:Fallback>
                  <p:oleObj name="Equation" r:id="rId16" imgW="139639" imgH="203112" progId="">
                    <p:embed/>
                    <p:pic>
                      <p:nvPicPr>
                        <p:cNvPr id="0" name="Picture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6512" y="3929066"/>
                          <a:ext cx="392113" cy="560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59" name="Object 19"/>
          <p:cNvGraphicFramePr>
            <a:graphicFrameLocks noChangeAspect="1"/>
          </p:cNvGraphicFramePr>
          <p:nvPr/>
        </p:nvGraphicFramePr>
        <p:xfrm>
          <a:off x="685800" y="4953000"/>
          <a:ext cx="2590800" cy="171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3" name="Equation" r:id="rId18" imgW="1231366" imgH="812447" progId="">
                  <p:embed/>
                </p:oleObj>
              </mc:Choice>
              <mc:Fallback>
                <p:oleObj name="Equation" r:id="rId18" imgW="1231366" imgH="812447" progId="">
                  <p:embed/>
                  <p:pic>
                    <p:nvPicPr>
                      <p:cNvPr id="0" name="Picture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53000"/>
                        <a:ext cx="2590800" cy="1710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61" name="Object 21"/>
          <p:cNvGraphicFramePr>
            <a:graphicFrameLocks noChangeAspect="1"/>
          </p:cNvGraphicFramePr>
          <p:nvPr/>
        </p:nvGraphicFramePr>
        <p:xfrm>
          <a:off x="304800" y="3581400"/>
          <a:ext cx="387240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4" name="Equation" r:id="rId20" imgW="1777229" imgH="393529" progId="">
                  <p:embed/>
                </p:oleObj>
              </mc:Choice>
              <mc:Fallback>
                <p:oleObj name="Equation" r:id="rId20" imgW="1777229" imgH="393529" progId="">
                  <p:embed/>
                  <p:pic>
                    <p:nvPicPr>
                      <p:cNvPr id="0" name="Picture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581400"/>
                        <a:ext cx="3872405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6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342839"/>
              </p:ext>
            </p:extLst>
          </p:nvPr>
        </p:nvGraphicFramePr>
        <p:xfrm>
          <a:off x="5039032" y="5638800"/>
          <a:ext cx="2895600" cy="998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5" name="Equation" r:id="rId22" imgW="1358900" imgH="469900" progId="">
                  <p:embed/>
                </p:oleObj>
              </mc:Choice>
              <mc:Fallback>
                <p:oleObj name="Equation" r:id="rId22" imgW="1358900" imgH="469900" progId="">
                  <p:embed/>
                  <p:pic>
                    <p:nvPicPr>
                      <p:cNvPr id="0" name="Picture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032" y="5638800"/>
                        <a:ext cx="2895600" cy="9989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304800" y="4495800"/>
            <a:ext cx="47244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  </a:t>
            </a:r>
            <a:r>
              <a:rPr lang="en-US" sz="2400" b="1" dirty="0" err="1" smtClean="0"/>
              <a:t>Mayatniktiń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ru-RU" sz="2400" dirty="0"/>
          </a:p>
        </p:txBody>
      </p:sp>
      <p:sp>
        <p:nvSpPr>
          <p:cNvPr id="80" name="TextBox 79"/>
          <p:cNvSpPr txBox="1"/>
          <p:nvPr/>
        </p:nvSpPr>
        <p:spPr>
          <a:xfrm>
            <a:off x="5334000" y="3581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 </a:t>
            </a:r>
            <a:r>
              <a:rPr lang="ru-RU" sz="2400" b="1" i="1" dirty="0" smtClean="0">
                <a:sym typeface="Symbol"/>
              </a:rPr>
              <a:t> </a:t>
            </a:r>
            <a:r>
              <a:rPr lang="ru-RU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kishi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múyeshlerde</a:t>
            </a:r>
            <a:r>
              <a:rPr lang="ru-RU" sz="2400" dirty="0" smtClean="0"/>
              <a:t> </a:t>
            </a:r>
            <a:endParaRPr lang="ru-RU" sz="2400" b="1" dirty="0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65" name="Object 25"/>
          <p:cNvGraphicFramePr>
            <a:graphicFrameLocks noChangeAspect="1"/>
          </p:cNvGraphicFramePr>
          <p:nvPr/>
        </p:nvGraphicFramePr>
        <p:xfrm>
          <a:off x="6248400" y="4114800"/>
          <a:ext cx="1371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6" name="Equation" r:id="rId24" imgW="431425" imgH="177646" progId="">
                  <p:embed/>
                </p:oleObj>
              </mc:Choice>
              <mc:Fallback>
                <p:oleObj name="Equation" r:id="rId24" imgW="431425" imgH="177646" progId="">
                  <p:embed/>
                  <p:pic>
                    <p:nvPicPr>
                      <p:cNvPr id="0" name="Picture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114800"/>
                        <a:ext cx="1371600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53303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600" y="228600"/>
                  <a:ext cx="7848600" cy="6421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46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Скругленный прямоугольник 83"/>
          <p:cNvSpPr/>
          <p:nvPr/>
        </p:nvSpPr>
        <p:spPr>
          <a:xfrm>
            <a:off x="1066800" y="4876800"/>
            <a:ext cx="2895600" cy="7334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8600" y="228600"/>
            <a:ext cx="5843598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noProof="0" dirty="0" err="1" smtClean="0">
                <a:solidFill>
                  <a:schemeClr val="tx1"/>
                </a:solidFill>
              </a:rPr>
              <a:t>Fizikalıq</a:t>
            </a:r>
            <a:r>
              <a:rPr lang="en-US" sz="2800" b="1" noProof="0" dirty="0" smtClean="0">
                <a:solidFill>
                  <a:schemeClr val="tx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tx1"/>
                </a:solidFill>
              </a:rPr>
              <a:t>mayatnik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52400" y="990600"/>
            <a:ext cx="5943600" cy="14465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Fizikalıq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mayatnik</a:t>
            </a:r>
            <a:r>
              <a:rPr lang="ru-RU" sz="2200" b="1" i="1" dirty="0" smtClean="0"/>
              <a:t> </a:t>
            </a:r>
            <a:r>
              <a:rPr lang="en-US" sz="2200" b="1" dirty="0" err="1" smtClean="0"/>
              <a:t>dep</a:t>
            </a:r>
            <a:r>
              <a:rPr lang="ru-RU" sz="2200" b="1" dirty="0" smtClean="0"/>
              <a:t>, </a:t>
            </a:r>
            <a:r>
              <a:rPr lang="en-US" sz="2200" b="1" dirty="0" err="1" smtClean="0"/>
              <a:t>dene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massa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orayınan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ótpeytuǵın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awırlıq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kósheri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átirapında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awırlıq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tásirinde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terbeletuǵın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qattı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denege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aytıladı</a:t>
            </a:r>
            <a:r>
              <a:rPr lang="en-US" sz="2200" b="1" dirty="0" smtClean="0"/>
              <a:t>.</a:t>
            </a:r>
            <a:endParaRPr lang="ru-RU" sz="2200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6" name="Группа 55"/>
          <p:cNvGrpSpPr/>
          <p:nvPr/>
        </p:nvGrpSpPr>
        <p:grpSpPr>
          <a:xfrm>
            <a:off x="6248400" y="1"/>
            <a:ext cx="3128986" cy="4267200"/>
            <a:chOff x="1000100" y="714356"/>
            <a:chExt cx="3357586" cy="4848255"/>
          </a:xfrm>
        </p:grpSpPr>
        <p:sp>
          <p:nvSpPr>
            <p:cNvPr id="57" name="Полилиния 56"/>
            <p:cNvSpPr/>
            <p:nvPr/>
          </p:nvSpPr>
          <p:spPr>
            <a:xfrm rot="19665678">
              <a:off x="1689358" y="838761"/>
              <a:ext cx="1271662" cy="3649502"/>
            </a:xfrm>
            <a:custGeom>
              <a:avLst/>
              <a:gdLst>
                <a:gd name="connsiteX0" fmla="*/ 352097 w 1469698"/>
                <a:gd name="connsiteY0" fmla="*/ 641131 h 4347779"/>
                <a:gd name="connsiteX1" fmla="*/ 488732 w 1469698"/>
                <a:gd name="connsiteY1" fmla="*/ 136634 h 4347779"/>
                <a:gd name="connsiteX2" fmla="*/ 719960 w 1469698"/>
                <a:gd name="connsiteY2" fmla="*/ 10510 h 4347779"/>
                <a:gd name="connsiteX3" fmla="*/ 1045780 w 1469698"/>
                <a:gd name="connsiteY3" fmla="*/ 105103 h 4347779"/>
                <a:gd name="connsiteX4" fmla="*/ 1203435 w 1469698"/>
                <a:gd name="connsiteY4" fmla="*/ 641131 h 4347779"/>
                <a:gd name="connsiteX5" fmla="*/ 1024760 w 1469698"/>
                <a:gd name="connsiteY5" fmla="*/ 1608082 h 4347779"/>
                <a:gd name="connsiteX6" fmla="*/ 1424153 w 1469698"/>
                <a:gd name="connsiteY6" fmla="*/ 3615558 h 4347779"/>
                <a:gd name="connsiteX7" fmla="*/ 751491 w 1469698"/>
                <a:gd name="connsiteY7" fmla="*/ 4319751 h 4347779"/>
                <a:gd name="connsiteX8" fmla="*/ 47297 w 1469698"/>
                <a:gd name="connsiteY8" fmla="*/ 3783724 h 4347779"/>
                <a:gd name="connsiteX9" fmla="*/ 467711 w 1469698"/>
                <a:gd name="connsiteY9" fmla="*/ 1608082 h 4347779"/>
                <a:gd name="connsiteX10" fmla="*/ 341587 w 1469698"/>
                <a:gd name="connsiteY10" fmla="*/ 725213 h 4347779"/>
                <a:gd name="connsiteX11" fmla="*/ 352097 w 1469698"/>
                <a:gd name="connsiteY11" fmla="*/ 641131 h 434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9698" h="4347779">
                  <a:moveTo>
                    <a:pt x="352097" y="641131"/>
                  </a:moveTo>
                  <a:cubicBezTo>
                    <a:pt x="376621" y="543035"/>
                    <a:pt x="427422" y="241737"/>
                    <a:pt x="488732" y="136634"/>
                  </a:cubicBezTo>
                  <a:cubicBezTo>
                    <a:pt x="550042" y="31531"/>
                    <a:pt x="627119" y="15765"/>
                    <a:pt x="719960" y="10510"/>
                  </a:cubicBezTo>
                  <a:cubicBezTo>
                    <a:pt x="812801" y="5255"/>
                    <a:pt x="965201" y="0"/>
                    <a:pt x="1045780" y="105103"/>
                  </a:cubicBezTo>
                  <a:cubicBezTo>
                    <a:pt x="1126359" y="210206"/>
                    <a:pt x="1206938" y="390635"/>
                    <a:pt x="1203435" y="641131"/>
                  </a:cubicBezTo>
                  <a:cubicBezTo>
                    <a:pt x="1199932" y="891627"/>
                    <a:pt x="987974" y="1112344"/>
                    <a:pt x="1024760" y="1608082"/>
                  </a:cubicBezTo>
                  <a:cubicBezTo>
                    <a:pt x="1061546" y="2103820"/>
                    <a:pt x="1469698" y="3163613"/>
                    <a:pt x="1424153" y="3615558"/>
                  </a:cubicBezTo>
                  <a:cubicBezTo>
                    <a:pt x="1378608" y="4067503"/>
                    <a:pt x="980967" y="4291723"/>
                    <a:pt x="751491" y="4319751"/>
                  </a:cubicBezTo>
                  <a:cubicBezTo>
                    <a:pt x="522015" y="4347779"/>
                    <a:pt x="94594" y="4235669"/>
                    <a:pt x="47297" y="3783724"/>
                  </a:cubicBezTo>
                  <a:cubicBezTo>
                    <a:pt x="0" y="3331779"/>
                    <a:pt x="418663" y="2117834"/>
                    <a:pt x="467711" y="1608082"/>
                  </a:cubicBezTo>
                  <a:cubicBezTo>
                    <a:pt x="516759" y="1098330"/>
                    <a:pt x="359104" y="888123"/>
                    <a:pt x="341587" y="725213"/>
                  </a:cubicBezTo>
                  <a:cubicBezTo>
                    <a:pt x="324070" y="562303"/>
                    <a:pt x="327573" y="739228"/>
                    <a:pt x="352097" y="641131"/>
                  </a:cubicBez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0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8" name="Прямая со стрелкой 57"/>
            <p:cNvCxnSpPr/>
            <p:nvPr/>
          </p:nvCxnSpPr>
          <p:spPr>
            <a:xfrm rot="5400000">
              <a:off x="1179489" y="3892553"/>
              <a:ext cx="235745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5400000">
              <a:off x="-356428" y="2928140"/>
              <a:ext cx="414340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Object 9"/>
            <p:cNvGraphicFramePr>
              <a:graphicFrameLocks noChangeAspect="1"/>
            </p:cNvGraphicFramePr>
            <p:nvPr/>
          </p:nvGraphicFramePr>
          <p:xfrm>
            <a:off x="1285852" y="1357298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78" name="Equation" r:id="rId4" imgW="126725" imgH="177415" progId="">
                    <p:embed/>
                  </p:oleObj>
                </mc:Choice>
                <mc:Fallback>
                  <p:oleObj name="Equation" r:id="rId4" imgW="126725" imgH="177415" progId="">
                    <p:embed/>
                    <p:pic>
                      <p:nvPicPr>
                        <p:cNvPr id="0" name="Picture 1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52" y="1357298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Полилиния 60"/>
            <p:cNvSpPr/>
            <p:nvPr/>
          </p:nvSpPr>
          <p:spPr>
            <a:xfrm rot="6368837">
              <a:off x="1800352" y="2171729"/>
              <a:ext cx="185444" cy="318168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/>
            <p:cNvCxnSpPr/>
            <p:nvPr/>
          </p:nvCxnSpPr>
          <p:spPr>
            <a:xfrm rot="16200000" flipH="1">
              <a:off x="571472" y="1571612"/>
              <a:ext cx="3857652" cy="25717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3" name="Object 9"/>
            <p:cNvGraphicFramePr>
              <a:graphicFrameLocks noChangeAspect="1"/>
            </p:cNvGraphicFramePr>
            <p:nvPr/>
          </p:nvGraphicFramePr>
          <p:xfrm>
            <a:off x="2071670" y="5000636"/>
            <a:ext cx="679450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79" name="Equation" r:id="rId6" imgW="241195" imgH="203112" progId="">
                    <p:embed/>
                  </p:oleObj>
                </mc:Choice>
                <mc:Fallback>
                  <p:oleObj name="Equation" r:id="rId6" imgW="241195" imgH="203112" progId="">
                    <p:embed/>
                    <p:pic>
                      <p:nvPicPr>
                        <p:cNvPr id="0" name="Picture 1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70" y="5000636"/>
                          <a:ext cx="679450" cy="561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3"/>
            <p:cNvGraphicFramePr>
              <a:graphicFrameLocks noChangeAspect="1"/>
            </p:cNvGraphicFramePr>
            <p:nvPr/>
          </p:nvGraphicFramePr>
          <p:xfrm>
            <a:off x="1857356" y="2357430"/>
            <a:ext cx="374650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0" name="Equation" r:id="rId8" imgW="152334" imgH="139639" progId="">
                    <p:embed/>
                  </p:oleObj>
                </mc:Choice>
                <mc:Fallback>
                  <p:oleObj name="Equation" r:id="rId8" imgW="152334" imgH="139639" progId="">
                    <p:embed/>
                    <p:pic>
                      <p:nvPicPr>
                        <p:cNvPr id="0" name="Picture 1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2357430"/>
                          <a:ext cx="374650" cy="341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5" name="Прямая соединительная линия 64"/>
            <p:cNvCxnSpPr/>
            <p:nvPr/>
          </p:nvCxnSpPr>
          <p:spPr>
            <a:xfrm flipV="1">
              <a:off x="2357422" y="4286256"/>
              <a:ext cx="1143008" cy="78579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rot="16200000" flipH="1">
              <a:off x="964381" y="3679033"/>
              <a:ext cx="1714512" cy="10715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Овал 66"/>
            <p:cNvSpPr/>
            <p:nvPr/>
          </p:nvSpPr>
          <p:spPr>
            <a:xfrm>
              <a:off x="1643042" y="157161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8" name="Прямая со стрелкой 67"/>
            <p:cNvCxnSpPr/>
            <p:nvPr/>
          </p:nvCxnSpPr>
          <p:spPr>
            <a:xfrm rot="16200000" flipH="1">
              <a:off x="2071670" y="2928934"/>
              <a:ext cx="1714512" cy="1143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>
              <a:stCxn id="72" idx="3"/>
            </p:cNvCxnSpPr>
            <p:nvPr/>
          </p:nvCxnSpPr>
          <p:spPr>
            <a:xfrm rot="5400000">
              <a:off x="1428728" y="2550820"/>
              <a:ext cx="735304" cy="10210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0" name="Object 14"/>
            <p:cNvGraphicFramePr>
              <a:graphicFrameLocks noChangeAspect="1"/>
            </p:cNvGraphicFramePr>
            <p:nvPr/>
          </p:nvGraphicFramePr>
          <p:xfrm>
            <a:off x="2643174" y="1428736"/>
            <a:ext cx="250825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1" name="Equation" r:id="rId10" imgW="88669" imgH="177338" progId="">
                    <p:embed/>
                  </p:oleObj>
                </mc:Choice>
                <mc:Fallback>
                  <p:oleObj name="Equation" r:id="rId10" imgW="88669" imgH="177338" progId="">
                    <p:embed/>
                    <p:pic>
                      <p:nvPicPr>
                        <p:cNvPr id="0" name="Picture 1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174" y="1428736"/>
                          <a:ext cx="250825" cy="490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15"/>
            <p:cNvGraphicFramePr>
              <a:graphicFrameLocks noChangeAspect="1"/>
            </p:cNvGraphicFramePr>
            <p:nvPr/>
          </p:nvGraphicFramePr>
          <p:xfrm>
            <a:off x="3571868" y="3929066"/>
            <a:ext cx="500062" cy="70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2" name="Equation" r:id="rId12" imgW="177569" imgH="253670" progId="">
                    <p:embed/>
                  </p:oleObj>
                </mc:Choice>
                <mc:Fallback>
                  <p:oleObj name="Equation" r:id="rId12" imgW="177569" imgH="253670" progId="">
                    <p:embed/>
                    <p:pic>
                      <p:nvPicPr>
                        <p:cNvPr id="0" name="Picture 1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868" y="3929066"/>
                          <a:ext cx="500062" cy="7000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Овал 71"/>
            <p:cNvSpPr/>
            <p:nvPr/>
          </p:nvSpPr>
          <p:spPr>
            <a:xfrm>
              <a:off x="2285984" y="2571744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/>
            <p:cNvSpPr/>
            <p:nvPr/>
          </p:nvSpPr>
          <p:spPr>
            <a:xfrm>
              <a:off x="2857488" y="3429000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rot="10800000" flipV="1">
              <a:off x="1714480" y="714356"/>
              <a:ext cx="1428760" cy="92869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rot="10800000" flipV="1">
              <a:off x="2285984" y="2071678"/>
              <a:ext cx="857256" cy="5715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rot="10800000" flipV="1">
              <a:off x="2928926" y="2571744"/>
              <a:ext cx="1428760" cy="92869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 rot="16200000" flipH="1">
              <a:off x="2107389" y="1464455"/>
              <a:ext cx="928694" cy="571504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rot="16200000" flipH="1">
              <a:off x="2393141" y="1321579"/>
              <a:ext cx="1857388" cy="1214446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9" name="Object 10"/>
            <p:cNvGraphicFramePr>
              <a:graphicFrameLocks noChangeAspect="1"/>
            </p:cNvGraphicFramePr>
            <p:nvPr/>
          </p:nvGraphicFramePr>
          <p:xfrm>
            <a:off x="3286116" y="1500174"/>
            <a:ext cx="39370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3" name="Equation" r:id="rId14" imgW="139579" imgH="164957" progId="">
                    <p:embed/>
                  </p:oleObj>
                </mc:Choice>
                <mc:Fallback>
                  <p:oleObj name="Equation" r:id="rId14" imgW="139579" imgH="164957" progId="">
                    <p:embed/>
                    <p:pic>
                      <p:nvPicPr>
                        <p:cNvPr id="0" name="Picture 1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16" y="1500174"/>
                          <a:ext cx="393700" cy="454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11"/>
            <p:cNvGraphicFramePr>
              <a:graphicFrameLocks noChangeAspect="1"/>
            </p:cNvGraphicFramePr>
            <p:nvPr/>
          </p:nvGraphicFramePr>
          <p:xfrm>
            <a:off x="2786050" y="2928934"/>
            <a:ext cx="434975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4" name="Equation" r:id="rId16" imgW="152202" imgH="177569" progId="">
                    <p:embed/>
                  </p:oleObj>
                </mc:Choice>
                <mc:Fallback>
                  <p:oleObj name="Equation" r:id="rId16" imgW="152202" imgH="177569" progId="">
                    <p:embed/>
                    <p:pic>
                      <p:nvPicPr>
                        <p:cNvPr id="0" name="Picture 1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6050" y="2928934"/>
                          <a:ext cx="434975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12"/>
            <p:cNvGraphicFramePr>
              <a:graphicFrameLocks noChangeAspect="1"/>
            </p:cNvGraphicFramePr>
            <p:nvPr/>
          </p:nvGraphicFramePr>
          <p:xfrm>
            <a:off x="2428860" y="2500306"/>
            <a:ext cx="434975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5" name="Equation" r:id="rId18" imgW="152202" imgH="177569" progId="">
                    <p:embed/>
                  </p:oleObj>
                </mc:Choice>
                <mc:Fallback>
                  <p:oleObj name="Equation" r:id="rId18" imgW="152202" imgH="177569" progId="">
                    <p:embed/>
                    <p:pic>
                      <p:nvPicPr>
                        <p:cNvPr id="0" name="Picture 1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860" y="2500306"/>
                          <a:ext cx="434975" cy="500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14"/>
            <p:cNvGraphicFramePr>
              <a:graphicFrameLocks noChangeAspect="1"/>
            </p:cNvGraphicFramePr>
            <p:nvPr/>
          </p:nvGraphicFramePr>
          <p:xfrm>
            <a:off x="1000100" y="2571744"/>
            <a:ext cx="500063" cy="700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6" name="Equation" r:id="rId20" imgW="177569" imgH="253670" progId="">
                    <p:embed/>
                  </p:oleObj>
                </mc:Choice>
                <mc:Fallback>
                  <p:oleObj name="Equation" r:id="rId20" imgW="177569" imgH="253670" progId="">
                    <p:embed/>
                    <p:pic>
                      <p:nvPicPr>
                        <p:cNvPr id="0" name="Picture 1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2571744"/>
                          <a:ext cx="500063" cy="700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85" name="Object 21"/>
          <p:cNvGraphicFramePr>
            <a:graphicFrameLocks noChangeAspect="1"/>
          </p:cNvGraphicFramePr>
          <p:nvPr/>
        </p:nvGraphicFramePr>
        <p:xfrm>
          <a:off x="1524000" y="3581400"/>
          <a:ext cx="2438400" cy="55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7" name="Equation" r:id="rId22" imgW="901309" imgH="203112" progId="">
                  <p:embed/>
                </p:oleObj>
              </mc:Choice>
              <mc:Fallback>
                <p:oleObj name="Equation" r:id="rId22" imgW="901309" imgH="203112" progId="">
                  <p:embed/>
                  <p:pic>
                    <p:nvPicPr>
                      <p:cNvPr id="0" name="Picture 1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81400"/>
                        <a:ext cx="2438400" cy="550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Содержимое 2"/>
          <p:cNvSpPr>
            <a:spLocks noGrp="1"/>
          </p:cNvSpPr>
          <p:nvPr>
            <p:ph idx="1"/>
          </p:nvPr>
        </p:nvSpPr>
        <p:spPr>
          <a:xfrm>
            <a:off x="152400" y="2209800"/>
            <a:ext cx="64008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smtClean="0"/>
              <a:t> </a:t>
            </a:r>
            <a:endParaRPr lang="en-US" sz="2200" dirty="0" smtClean="0"/>
          </a:p>
          <a:p>
            <a:pPr marL="0" indent="0" algn="ctr">
              <a:buNone/>
            </a:pPr>
            <a:r>
              <a:rPr lang="en-US" sz="2200" b="1" dirty="0" err="1" smtClean="0"/>
              <a:t>Fizikalıq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mayatnik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salmaqlılıq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halatınan</a:t>
            </a:r>
            <a:r>
              <a:rPr lang="ru-RU" sz="2200" b="1" dirty="0" smtClean="0"/>
              <a:t> </a:t>
            </a:r>
            <a:r>
              <a:rPr lang="en-US" sz="2200" b="1" dirty="0" smtClean="0"/>
              <a:t>                  </a:t>
            </a:r>
            <a:r>
              <a:rPr lang="ru-RU" sz="2200" b="1" i="1" dirty="0" smtClean="0">
                <a:sym typeface="Symbol"/>
              </a:rPr>
              <a:t> </a:t>
            </a:r>
            <a:r>
              <a:rPr lang="en-US" sz="2200" b="1" i="1" dirty="0" smtClean="0">
                <a:sym typeface="Symbol"/>
              </a:rPr>
              <a:t> </a:t>
            </a:r>
            <a:r>
              <a:rPr lang="en-US" sz="2200" b="1" dirty="0" err="1" smtClean="0"/>
              <a:t>múyeshke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awdırılǵanda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qaytarıwshı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momenti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etedi</a:t>
            </a:r>
            <a:endParaRPr lang="ru-RU" sz="2200" b="1" dirty="0" smtClean="0"/>
          </a:p>
          <a:p>
            <a:pPr marL="0" indent="0">
              <a:buNone/>
            </a:pPr>
            <a:endParaRPr lang="ru-RU" sz="2200" b="1" dirty="0" smtClean="0"/>
          </a:p>
          <a:p>
            <a:pPr marL="0" indent="0">
              <a:buNone/>
            </a:pPr>
            <a:r>
              <a:rPr lang="en-US" sz="2200" b="1" dirty="0" err="1" smtClean="0"/>
              <a:t>Kishi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múyesh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astında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qaytarıwshı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</a:t>
            </a:r>
            <a:endParaRPr lang="en-US" sz="2200" b="1" dirty="0" smtClean="0"/>
          </a:p>
          <a:p>
            <a:pPr marL="0" indent="0">
              <a:buNone/>
            </a:pPr>
            <a:r>
              <a:rPr lang="en-US" sz="2200" b="1" dirty="0" smtClean="0"/>
              <a:t> </a:t>
            </a:r>
            <a:r>
              <a:rPr lang="en-US" sz="2200" b="1" dirty="0" err="1" smtClean="0"/>
              <a:t>tómendegige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:</a:t>
            </a:r>
            <a:endParaRPr lang="ru-RU" sz="2200" b="1" dirty="0" smtClean="0"/>
          </a:p>
          <a:p>
            <a:pPr marL="0" indent="0"/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r>
              <a:rPr lang="ru-RU" sz="2200" b="1" dirty="0" smtClean="0"/>
              <a:t>  </a:t>
            </a:r>
            <a:endParaRPr lang="en-US" sz="2200" b="1" dirty="0" smtClean="0"/>
          </a:p>
          <a:p>
            <a:pPr marL="0" indent="0">
              <a:buNone/>
            </a:pPr>
            <a:r>
              <a:rPr lang="ru-RU" sz="2200" b="1" dirty="0" smtClean="0"/>
              <a:t> </a:t>
            </a:r>
            <a:endParaRPr lang="ru-RU" sz="2200" b="1" dirty="0"/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8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466148"/>
              </p:ext>
            </p:extLst>
          </p:nvPr>
        </p:nvGraphicFramePr>
        <p:xfrm>
          <a:off x="142844" y="5000636"/>
          <a:ext cx="4592171" cy="55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8" name="Equation" r:id="rId24" imgW="1917700" imgH="228600" progId="">
                  <p:embed/>
                </p:oleObj>
              </mc:Choice>
              <mc:Fallback>
                <p:oleObj name="Equation" r:id="rId24" imgW="1917700" imgH="228600" progId="">
                  <p:embed/>
                  <p:pic>
                    <p:nvPicPr>
                      <p:cNvPr id="0" name="Picture 1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44" y="5000636"/>
                        <a:ext cx="4592171" cy="551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8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103993"/>
              </p:ext>
            </p:extLst>
          </p:nvPr>
        </p:nvGraphicFramePr>
        <p:xfrm>
          <a:off x="1167250" y="5791200"/>
          <a:ext cx="27951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9" name="Equation" r:id="rId26" imgW="952087" imgH="228501" progId="">
                  <p:embed/>
                </p:oleObj>
              </mc:Choice>
              <mc:Fallback>
                <p:oleObj name="Equation" r:id="rId26" imgW="952087" imgH="228501" progId="">
                  <p:embed/>
                  <p:pic>
                    <p:nvPicPr>
                      <p:cNvPr id="0" name="Picture 1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250" y="5791200"/>
                        <a:ext cx="27951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4800600" y="3903345"/>
            <a:ext cx="4343400" cy="29546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J </a:t>
            </a:r>
            <a:r>
              <a:rPr lang="ru-RU" sz="2400" b="1" dirty="0" smtClean="0"/>
              <a:t>– </a:t>
            </a:r>
            <a:r>
              <a:rPr lang="ru-RU" sz="2400" b="1" i="1" dirty="0" smtClean="0"/>
              <a:t>О </a:t>
            </a:r>
            <a:r>
              <a:rPr lang="en-US" sz="2400" b="1" dirty="0" err="1" smtClean="0"/>
              <a:t>ildiriliw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kósherge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salıstırǵanda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mayatniktiń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inerciya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r>
              <a:rPr lang="ru-RU" sz="2400" b="1" dirty="0" smtClean="0"/>
              <a:t>,</a:t>
            </a:r>
          </a:p>
          <a:p>
            <a:pPr algn="ctr"/>
            <a:r>
              <a:rPr lang="ru-RU" sz="2400" b="1" i="1" dirty="0" smtClean="0"/>
              <a:t>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="1" dirty="0" smtClean="0"/>
              <a:t> </a:t>
            </a:r>
            <a:r>
              <a:rPr lang="ru-RU" sz="2400" b="1" dirty="0" smtClean="0"/>
              <a:t> - </a:t>
            </a:r>
            <a:r>
              <a:rPr lang="en-US" sz="2400" b="1" dirty="0" err="1" smtClean="0"/>
              <a:t>ildiriliw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C </a:t>
            </a:r>
            <a:r>
              <a:rPr lang="en-US" sz="2400" b="1" dirty="0" err="1" smtClean="0"/>
              <a:t>mayatniktiń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aralıq</a:t>
            </a:r>
            <a:r>
              <a:rPr lang="ru-RU" sz="2400" b="1" dirty="0" smtClean="0"/>
              <a:t>,</a:t>
            </a:r>
          </a:p>
          <a:p>
            <a:pPr algn="ctr">
              <a:buFont typeface="Symbol" pitchFamily="18" charset="2"/>
              <a:buChar char="b"/>
            </a:pPr>
            <a:r>
              <a:rPr lang="ru-RU" sz="2400" b="1" dirty="0" smtClean="0">
                <a:sym typeface="Symbol"/>
              </a:rPr>
              <a:t> - </a:t>
            </a:r>
            <a:r>
              <a:rPr lang="en-US" sz="2400" b="1" dirty="0" err="1" smtClean="0">
                <a:sym typeface="Symbol"/>
              </a:rPr>
              <a:t>múyeshli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tezleniw</a:t>
            </a:r>
            <a:r>
              <a:rPr lang="en-US" sz="2400" b="1" dirty="0" smtClean="0">
                <a:sym typeface="Symbol"/>
              </a:rPr>
              <a:t>.</a:t>
            </a:r>
            <a:endParaRPr lang="ru-RU" sz="2400" b="1" dirty="0" smtClean="0">
              <a:sym typeface="Symbol"/>
            </a:endParaRPr>
          </a:p>
          <a:p>
            <a:pPr algn="ctr"/>
            <a:r>
              <a:rPr lang="ru-RU" dirty="0" smtClean="0">
                <a:sym typeface="Symbol"/>
              </a:rPr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Скругленный прямоугольник 32"/>
          <p:cNvSpPr/>
          <p:nvPr/>
        </p:nvSpPr>
        <p:spPr>
          <a:xfrm>
            <a:off x="228600" y="4572000"/>
            <a:ext cx="4343400" cy="1066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304800" y="3276600"/>
            <a:ext cx="3200400" cy="60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04800" y="5715000"/>
            <a:ext cx="14478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8600" y="228600"/>
            <a:ext cx="35814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noProof="0" dirty="0" err="1" smtClean="0">
                <a:solidFill>
                  <a:schemeClr val="tx1"/>
                </a:solidFill>
              </a:rPr>
              <a:t>Fizikalıq</a:t>
            </a:r>
            <a:r>
              <a:rPr lang="en-US" sz="2800" b="1" noProof="0" dirty="0" smtClean="0">
                <a:solidFill>
                  <a:schemeClr val="tx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tx1"/>
                </a:solidFill>
              </a:rPr>
              <a:t>mayatnik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228600" y="990600"/>
            <a:ext cx="47244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Mayatniktiń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ru-RU" sz="2400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228600" y="4038600"/>
            <a:ext cx="43434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Terbelistiń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jiyiligi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dáwiri</a:t>
            </a:r>
            <a:endParaRPr lang="ru-RU" sz="2400" dirty="0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228600" y="2743200"/>
            <a:ext cx="60198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ru-RU" sz="2400" dirty="0"/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304800" y="1524000"/>
            <a:ext cx="4953000" cy="1066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2" name="Группа 55"/>
          <p:cNvGrpSpPr/>
          <p:nvPr/>
        </p:nvGrpSpPr>
        <p:grpSpPr>
          <a:xfrm>
            <a:off x="6429388" y="1"/>
            <a:ext cx="2714612" cy="3929065"/>
            <a:chOff x="1000100" y="714356"/>
            <a:chExt cx="3357586" cy="4848255"/>
          </a:xfrm>
        </p:grpSpPr>
        <p:sp>
          <p:nvSpPr>
            <p:cNvPr id="57" name="Полилиния 56"/>
            <p:cNvSpPr/>
            <p:nvPr/>
          </p:nvSpPr>
          <p:spPr>
            <a:xfrm rot="19665678">
              <a:off x="1689358" y="838761"/>
              <a:ext cx="1271662" cy="3649502"/>
            </a:xfrm>
            <a:custGeom>
              <a:avLst/>
              <a:gdLst>
                <a:gd name="connsiteX0" fmla="*/ 352097 w 1469698"/>
                <a:gd name="connsiteY0" fmla="*/ 641131 h 4347779"/>
                <a:gd name="connsiteX1" fmla="*/ 488732 w 1469698"/>
                <a:gd name="connsiteY1" fmla="*/ 136634 h 4347779"/>
                <a:gd name="connsiteX2" fmla="*/ 719960 w 1469698"/>
                <a:gd name="connsiteY2" fmla="*/ 10510 h 4347779"/>
                <a:gd name="connsiteX3" fmla="*/ 1045780 w 1469698"/>
                <a:gd name="connsiteY3" fmla="*/ 105103 h 4347779"/>
                <a:gd name="connsiteX4" fmla="*/ 1203435 w 1469698"/>
                <a:gd name="connsiteY4" fmla="*/ 641131 h 4347779"/>
                <a:gd name="connsiteX5" fmla="*/ 1024760 w 1469698"/>
                <a:gd name="connsiteY5" fmla="*/ 1608082 h 4347779"/>
                <a:gd name="connsiteX6" fmla="*/ 1424153 w 1469698"/>
                <a:gd name="connsiteY6" fmla="*/ 3615558 h 4347779"/>
                <a:gd name="connsiteX7" fmla="*/ 751491 w 1469698"/>
                <a:gd name="connsiteY7" fmla="*/ 4319751 h 4347779"/>
                <a:gd name="connsiteX8" fmla="*/ 47297 w 1469698"/>
                <a:gd name="connsiteY8" fmla="*/ 3783724 h 4347779"/>
                <a:gd name="connsiteX9" fmla="*/ 467711 w 1469698"/>
                <a:gd name="connsiteY9" fmla="*/ 1608082 h 4347779"/>
                <a:gd name="connsiteX10" fmla="*/ 341587 w 1469698"/>
                <a:gd name="connsiteY10" fmla="*/ 725213 h 4347779"/>
                <a:gd name="connsiteX11" fmla="*/ 352097 w 1469698"/>
                <a:gd name="connsiteY11" fmla="*/ 641131 h 434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9698" h="4347779">
                  <a:moveTo>
                    <a:pt x="352097" y="641131"/>
                  </a:moveTo>
                  <a:cubicBezTo>
                    <a:pt x="376621" y="543035"/>
                    <a:pt x="427422" y="241737"/>
                    <a:pt x="488732" y="136634"/>
                  </a:cubicBezTo>
                  <a:cubicBezTo>
                    <a:pt x="550042" y="31531"/>
                    <a:pt x="627119" y="15765"/>
                    <a:pt x="719960" y="10510"/>
                  </a:cubicBezTo>
                  <a:cubicBezTo>
                    <a:pt x="812801" y="5255"/>
                    <a:pt x="965201" y="0"/>
                    <a:pt x="1045780" y="105103"/>
                  </a:cubicBezTo>
                  <a:cubicBezTo>
                    <a:pt x="1126359" y="210206"/>
                    <a:pt x="1206938" y="390635"/>
                    <a:pt x="1203435" y="641131"/>
                  </a:cubicBezTo>
                  <a:cubicBezTo>
                    <a:pt x="1199932" y="891627"/>
                    <a:pt x="987974" y="1112344"/>
                    <a:pt x="1024760" y="1608082"/>
                  </a:cubicBezTo>
                  <a:cubicBezTo>
                    <a:pt x="1061546" y="2103820"/>
                    <a:pt x="1469698" y="3163613"/>
                    <a:pt x="1424153" y="3615558"/>
                  </a:cubicBezTo>
                  <a:cubicBezTo>
                    <a:pt x="1378608" y="4067503"/>
                    <a:pt x="980967" y="4291723"/>
                    <a:pt x="751491" y="4319751"/>
                  </a:cubicBezTo>
                  <a:cubicBezTo>
                    <a:pt x="522015" y="4347779"/>
                    <a:pt x="94594" y="4235669"/>
                    <a:pt x="47297" y="3783724"/>
                  </a:cubicBezTo>
                  <a:cubicBezTo>
                    <a:pt x="0" y="3331779"/>
                    <a:pt x="418663" y="2117834"/>
                    <a:pt x="467711" y="1608082"/>
                  </a:cubicBezTo>
                  <a:cubicBezTo>
                    <a:pt x="516759" y="1098330"/>
                    <a:pt x="359104" y="888123"/>
                    <a:pt x="341587" y="725213"/>
                  </a:cubicBezTo>
                  <a:cubicBezTo>
                    <a:pt x="324070" y="562303"/>
                    <a:pt x="327573" y="739228"/>
                    <a:pt x="352097" y="641131"/>
                  </a:cubicBezTo>
                  <a:close/>
                </a:path>
              </a:pathLst>
            </a:custGeom>
            <a:gradFill>
              <a:gsLst>
                <a:gs pos="0">
                  <a:srgbClr val="5E9EFF"/>
                </a:gs>
                <a:gs pos="0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8" name="Прямая со стрелкой 57"/>
            <p:cNvCxnSpPr/>
            <p:nvPr/>
          </p:nvCxnSpPr>
          <p:spPr>
            <a:xfrm rot="5400000">
              <a:off x="1179489" y="3892553"/>
              <a:ext cx="235745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5400000">
              <a:off x="-356428" y="2928140"/>
              <a:ext cx="414340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Object 9"/>
            <p:cNvGraphicFramePr>
              <a:graphicFrameLocks noChangeAspect="1"/>
            </p:cNvGraphicFramePr>
            <p:nvPr/>
          </p:nvGraphicFramePr>
          <p:xfrm>
            <a:off x="1285852" y="1357298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7" name="Equation" r:id="rId5" imgW="126725" imgH="177415" progId="">
                    <p:embed/>
                  </p:oleObj>
                </mc:Choice>
                <mc:Fallback>
                  <p:oleObj name="Equation" r:id="rId5" imgW="126725" imgH="177415" progId="">
                    <p:embed/>
                    <p:pic>
                      <p:nvPicPr>
                        <p:cNvPr id="0" name="Picture 12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52" y="1357298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Полилиния 60"/>
            <p:cNvSpPr/>
            <p:nvPr/>
          </p:nvSpPr>
          <p:spPr>
            <a:xfrm rot="6368837">
              <a:off x="1800352" y="2171729"/>
              <a:ext cx="185444" cy="318168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/>
            <p:cNvCxnSpPr/>
            <p:nvPr/>
          </p:nvCxnSpPr>
          <p:spPr>
            <a:xfrm rot="16200000" flipH="1">
              <a:off x="571472" y="1571612"/>
              <a:ext cx="3857652" cy="25717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3" name="Object 9"/>
            <p:cNvGraphicFramePr>
              <a:graphicFrameLocks noChangeAspect="1"/>
            </p:cNvGraphicFramePr>
            <p:nvPr/>
          </p:nvGraphicFramePr>
          <p:xfrm>
            <a:off x="2071670" y="5000636"/>
            <a:ext cx="679450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8" name="Equation" r:id="rId7" imgW="241195" imgH="203112" progId="">
                    <p:embed/>
                  </p:oleObj>
                </mc:Choice>
                <mc:Fallback>
                  <p:oleObj name="Equation" r:id="rId7" imgW="241195" imgH="203112" progId="">
                    <p:embed/>
                    <p:pic>
                      <p:nvPicPr>
                        <p:cNvPr id="0" name="Picture 12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70" y="5000636"/>
                          <a:ext cx="679450" cy="561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13"/>
            <p:cNvGraphicFramePr>
              <a:graphicFrameLocks noChangeAspect="1"/>
            </p:cNvGraphicFramePr>
            <p:nvPr/>
          </p:nvGraphicFramePr>
          <p:xfrm>
            <a:off x="1857356" y="2357430"/>
            <a:ext cx="374650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9" name="Equation" r:id="rId9" imgW="152334" imgH="139639" progId="">
                    <p:embed/>
                  </p:oleObj>
                </mc:Choice>
                <mc:Fallback>
                  <p:oleObj name="Equation" r:id="rId9" imgW="152334" imgH="139639" progId="">
                    <p:embed/>
                    <p:pic>
                      <p:nvPicPr>
                        <p:cNvPr id="0" name="Picture 12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2357430"/>
                          <a:ext cx="374650" cy="341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5" name="Прямая соединительная линия 64"/>
            <p:cNvCxnSpPr/>
            <p:nvPr/>
          </p:nvCxnSpPr>
          <p:spPr>
            <a:xfrm flipV="1">
              <a:off x="2357422" y="4286256"/>
              <a:ext cx="1143008" cy="78579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rot="16200000" flipH="1">
              <a:off x="964381" y="3679033"/>
              <a:ext cx="1714512" cy="10715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Овал 66"/>
            <p:cNvSpPr/>
            <p:nvPr/>
          </p:nvSpPr>
          <p:spPr>
            <a:xfrm>
              <a:off x="1643042" y="157161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8" name="Прямая со стрелкой 67"/>
            <p:cNvCxnSpPr/>
            <p:nvPr/>
          </p:nvCxnSpPr>
          <p:spPr>
            <a:xfrm rot="16200000" flipH="1">
              <a:off x="2071670" y="2928934"/>
              <a:ext cx="1714512" cy="1143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>
              <a:stCxn id="72" idx="3"/>
            </p:cNvCxnSpPr>
            <p:nvPr/>
          </p:nvCxnSpPr>
          <p:spPr>
            <a:xfrm rot="5400000">
              <a:off x="1428728" y="2550820"/>
              <a:ext cx="735304" cy="10210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0" name="Object 14"/>
            <p:cNvGraphicFramePr>
              <a:graphicFrameLocks noChangeAspect="1"/>
            </p:cNvGraphicFramePr>
            <p:nvPr/>
          </p:nvGraphicFramePr>
          <p:xfrm>
            <a:off x="2643174" y="1428736"/>
            <a:ext cx="250825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0" name="Equation" r:id="rId11" imgW="88669" imgH="177338" progId="">
                    <p:embed/>
                  </p:oleObj>
                </mc:Choice>
                <mc:Fallback>
                  <p:oleObj name="Equation" r:id="rId11" imgW="88669" imgH="177338" progId="">
                    <p:embed/>
                    <p:pic>
                      <p:nvPicPr>
                        <p:cNvPr id="0" name="Picture 12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174" y="1428736"/>
                          <a:ext cx="250825" cy="490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15"/>
            <p:cNvGraphicFramePr>
              <a:graphicFrameLocks noChangeAspect="1"/>
            </p:cNvGraphicFramePr>
            <p:nvPr/>
          </p:nvGraphicFramePr>
          <p:xfrm>
            <a:off x="3571868" y="3929066"/>
            <a:ext cx="500062" cy="70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1" name="Equation" r:id="rId13" imgW="177569" imgH="253670" progId="">
                    <p:embed/>
                  </p:oleObj>
                </mc:Choice>
                <mc:Fallback>
                  <p:oleObj name="Equation" r:id="rId13" imgW="177569" imgH="253670" progId="">
                    <p:embed/>
                    <p:pic>
                      <p:nvPicPr>
                        <p:cNvPr id="0" name="Picture 12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868" y="3929066"/>
                          <a:ext cx="500062" cy="7000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Овал 71"/>
            <p:cNvSpPr/>
            <p:nvPr/>
          </p:nvSpPr>
          <p:spPr>
            <a:xfrm>
              <a:off x="2285984" y="2571744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/>
            <p:cNvSpPr/>
            <p:nvPr/>
          </p:nvSpPr>
          <p:spPr>
            <a:xfrm>
              <a:off x="2857488" y="3429000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4" name="Прямая соединительная линия 73"/>
            <p:cNvCxnSpPr/>
            <p:nvPr/>
          </p:nvCxnSpPr>
          <p:spPr>
            <a:xfrm rot="10800000" flipV="1">
              <a:off x="1714480" y="714356"/>
              <a:ext cx="1428760" cy="92869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rot="10800000" flipV="1">
              <a:off x="2285984" y="2071678"/>
              <a:ext cx="857256" cy="5715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 rot="10800000" flipV="1">
              <a:off x="2928926" y="2571744"/>
              <a:ext cx="1428760" cy="92869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 rot="16200000" flipH="1">
              <a:off x="2107389" y="1464455"/>
              <a:ext cx="928694" cy="571504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rot="16200000" flipH="1">
              <a:off x="2393141" y="1321579"/>
              <a:ext cx="1857388" cy="1214446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9" name="Object 10"/>
            <p:cNvGraphicFramePr>
              <a:graphicFrameLocks noChangeAspect="1"/>
            </p:cNvGraphicFramePr>
            <p:nvPr/>
          </p:nvGraphicFramePr>
          <p:xfrm>
            <a:off x="3286116" y="1500174"/>
            <a:ext cx="39370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2" name="Equation" r:id="rId15" imgW="139579" imgH="164957" progId="">
                    <p:embed/>
                  </p:oleObj>
                </mc:Choice>
                <mc:Fallback>
                  <p:oleObj name="Equation" r:id="rId15" imgW="139579" imgH="164957" progId="">
                    <p:embed/>
                    <p:pic>
                      <p:nvPicPr>
                        <p:cNvPr id="0" name="Picture 12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16" y="1500174"/>
                          <a:ext cx="393700" cy="454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11"/>
            <p:cNvGraphicFramePr>
              <a:graphicFrameLocks noChangeAspect="1"/>
            </p:cNvGraphicFramePr>
            <p:nvPr/>
          </p:nvGraphicFramePr>
          <p:xfrm>
            <a:off x="2786050" y="2928934"/>
            <a:ext cx="434975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3" name="Equation" r:id="rId17" imgW="152202" imgH="177569" progId="">
                    <p:embed/>
                  </p:oleObj>
                </mc:Choice>
                <mc:Fallback>
                  <p:oleObj name="Equation" r:id="rId17" imgW="152202" imgH="177569" progId="">
                    <p:embed/>
                    <p:pic>
                      <p:nvPicPr>
                        <p:cNvPr id="0" name="Picture 12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6050" y="2928934"/>
                          <a:ext cx="434975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12"/>
            <p:cNvGraphicFramePr>
              <a:graphicFrameLocks noChangeAspect="1"/>
            </p:cNvGraphicFramePr>
            <p:nvPr/>
          </p:nvGraphicFramePr>
          <p:xfrm>
            <a:off x="2428860" y="2500306"/>
            <a:ext cx="434975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4" name="Equation" r:id="rId19" imgW="152202" imgH="177569" progId="">
                    <p:embed/>
                  </p:oleObj>
                </mc:Choice>
                <mc:Fallback>
                  <p:oleObj name="Equation" r:id="rId19" imgW="152202" imgH="177569" progId="">
                    <p:embed/>
                    <p:pic>
                      <p:nvPicPr>
                        <p:cNvPr id="0" name="Picture 12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860" y="2500306"/>
                          <a:ext cx="434975" cy="500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Object 14"/>
            <p:cNvGraphicFramePr>
              <a:graphicFrameLocks noChangeAspect="1"/>
            </p:cNvGraphicFramePr>
            <p:nvPr/>
          </p:nvGraphicFramePr>
          <p:xfrm>
            <a:off x="1000100" y="2571744"/>
            <a:ext cx="500063" cy="700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95" name="Equation" r:id="rId21" imgW="177569" imgH="253670" progId="">
                    <p:embed/>
                  </p:oleObj>
                </mc:Choice>
                <mc:Fallback>
                  <p:oleObj name="Equation" r:id="rId21" imgW="177569" imgH="253670" progId="">
                    <p:embed/>
                    <p:pic>
                      <p:nvPicPr>
                        <p:cNvPr id="0" name="Picture 12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00" y="2571744"/>
                          <a:ext cx="500063" cy="7000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457200" y="1676400"/>
          <a:ext cx="46577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6" name="Equation" r:id="rId23" imgW="2070100" imgH="393700" progId="">
                  <p:embed/>
                </p:oleObj>
              </mc:Choice>
              <mc:Fallback>
                <p:oleObj name="Equation" r:id="rId23" imgW="2070100" imgH="393700" progId="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4657725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457200" y="3276600"/>
          <a:ext cx="276379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7" name="Equation" r:id="rId25" imgW="1193800" imgH="254000" progId="">
                  <p:embed/>
                </p:oleObj>
              </mc:Choice>
              <mc:Fallback>
                <p:oleObj name="Equation" r:id="rId25" imgW="1193800" imgH="254000" progId="">
                  <p:embed/>
                  <p:pic>
                    <p:nvPicPr>
                      <p:cNvPr id="0" name="Picture 1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76600"/>
                        <a:ext cx="276379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228600" y="4648200"/>
          <a:ext cx="432020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8" name="Equation" r:id="rId27" imgW="2209800" imgH="469900" progId="">
                  <p:embed/>
                </p:oleObj>
              </mc:Choice>
              <mc:Fallback>
                <p:oleObj name="Equation" r:id="rId27" imgW="2209800" imgH="469900" progId="">
                  <p:embed/>
                  <p:pic>
                    <p:nvPicPr>
                      <p:cNvPr id="0" name="Picture 1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48200"/>
                        <a:ext cx="432020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457200" y="5715000"/>
          <a:ext cx="1143000" cy="93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9" name="Equation" r:id="rId29" imgW="482391" imgH="393529" progId="">
                  <p:embed/>
                </p:oleObj>
              </mc:Choice>
              <mc:Fallback>
                <p:oleObj name="Equation" r:id="rId29" imgW="482391" imgH="393529" progId="">
                  <p:embed/>
                  <p:pic>
                    <p:nvPicPr>
                      <p:cNvPr id="0" name="Picture 1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715000"/>
                        <a:ext cx="1143000" cy="933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133600" y="5791200"/>
            <a:ext cx="6858000" cy="110799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Fizikalıq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mayatniktiń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keltirilgen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uzınlıǵı</a:t>
            </a:r>
            <a:r>
              <a:rPr lang="ru-RU" sz="2200" b="1" i="1" dirty="0" smtClean="0"/>
              <a:t> </a:t>
            </a:r>
            <a:r>
              <a:rPr lang="ru-RU" sz="2200" b="1" dirty="0" smtClean="0"/>
              <a:t>— </a:t>
            </a:r>
            <a:r>
              <a:rPr lang="en-US" sz="2200" b="1" dirty="0" smtClean="0"/>
              <a:t>sol </a:t>
            </a:r>
            <a:r>
              <a:rPr lang="en-US" sz="2200" b="1" dirty="0" err="1" smtClean="0"/>
              <a:t>fizikalıq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mayatnik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terbeliw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dáwirine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iye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matematikalıq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mayatniktiń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uzınlıǵı</a:t>
            </a:r>
            <a:r>
              <a:rPr lang="en-US" sz="2200" b="1" dirty="0" smtClean="0"/>
              <a:t>.</a:t>
            </a:r>
            <a:endParaRPr lang="ru-RU" sz="2200" b="1" dirty="0"/>
          </a:p>
        </p:txBody>
      </p:sp>
      <p:sp>
        <p:nvSpPr>
          <p:cNvPr id="84" name="Стрелка вправо 83"/>
          <p:cNvSpPr/>
          <p:nvPr/>
        </p:nvSpPr>
        <p:spPr>
          <a:xfrm>
            <a:off x="1676400" y="58674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4786" name="ShockwaveFlash1" r:id="rId2" imgW="2445032" imgH="2159049"/>
        </mc:Choice>
        <mc:Fallback>
          <p:control name="ShockwaveFlash1" r:id="rId2" imgW="2445032" imgH="2159049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8200" y="3429000"/>
                  <a:ext cx="2444750" cy="2159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Скругленный прямоугольник 32"/>
          <p:cNvSpPr/>
          <p:nvPr/>
        </p:nvSpPr>
        <p:spPr>
          <a:xfrm>
            <a:off x="0" y="5486400"/>
            <a:ext cx="20574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152400" y="4495800"/>
            <a:ext cx="50292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8600" y="247632"/>
            <a:ext cx="54864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dirty="0" err="1" smtClean="0">
                <a:solidFill>
                  <a:schemeClr val="tx1"/>
                </a:solidFill>
              </a:rPr>
              <a:t>Elektromagnit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err="1" smtClean="0">
                <a:solidFill>
                  <a:schemeClr val="tx1"/>
                </a:solidFill>
              </a:rPr>
              <a:t>terbeliw</a:t>
            </a:r>
            <a:r>
              <a:rPr lang="en-US" sz="2800" b="1" smtClean="0">
                <a:solidFill>
                  <a:schemeClr val="tx1"/>
                </a:solidFill>
              </a:rPr>
              <a:t> konturı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152400" y="990600"/>
            <a:ext cx="5791200" cy="15696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/>
              <a:t>Elektromagnit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terbeliw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konturı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dep</a:t>
            </a:r>
            <a:r>
              <a:rPr lang="ru-RU" sz="2400" b="1" dirty="0" smtClean="0"/>
              <a:t>,  </a:t>
            </a:r>
            <a:endParaRPr lang="en-US" sz="2400" b="1" dirty="0" smtClean="0"/>
          </a:p>
          <a:p>
            <a:pPr algn="ctr"/>
            <a:r>
              <a:rPr lang="en-US" sz="2400" b="1" i="1" dirty="0" smtClean="0"/>
              <a:t>L</a:t>
            </a:r>
            <a:r>
              <a:rPr lang="uz-Cyrl-UZ" sz="2400" b="1" i="1" dirty="0" smtClean="0"/>
              <a:t> </a:t>
            </a:r>
            <a:r>
              <a:rPr lang="en-US" sz="2400" b="1" i="1" dirty="0" err="1" smtClean="0"/>
              <a:t>induktivli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katushka</a:t>
            </a:r>
            <a:r>
              <a:rPr lang="uz-Cyrl-UZ" sz="2400" b="1" dirty="0" smtClean="0"/>
              <a:t>, 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С </a:t>
            </a:r>
            <a:r>
              <a:rPr lang="en-US" sz="2400" b="1" i="1" dirty="0" err="1" smtClean="0"/>
              <a:t>sıyımlılıqlı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kondensator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hám</a:t>
            </a:r>
            <a:r>
              <a:rPr lang="en-US" sz="2400" b="1" i="1" dirty="0" smtClean="0"/>
              <a:t> R</a:t>
            </a:r>
            <a:r>
              <a:rPr lang="uz-Cyrl-UZ" sz="2400" b="1" i="1" dirty="0" smtClean="0"/>
              <a:t> </a:t>
            </a:r>
            <a:r>
              <a:rPr lang="en-US" sz="2400" b="1" i="1" dirty="0" err="1" smtClean="0"/>
              <a:t>qarsılıqtan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quralǵan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.</a:t>
            </a:r>
            <a:endParaRPr lang="ru-RU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43174" y="5643578"/>
            <a:ext cx="5957918" cy="8309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t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qaplamalardaǵı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potenciallar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ayırması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6072198" y="3857628"/>
            <a:ext cx="2352684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endParaRPr lang="ru-RU" sz="2400" dirty="0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9" name="TextBox 78"/>
          <p:cNvSpPr txBox="1"/>
          <p:nvPr/>
        </p:nvSpPr>
        <p:spPr>
          <a:xfrm>
            <a:off x="152400" y="3886200"/>
            <a:ext cx="5276856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nızamı</a:t>
            </a:r>
            <a:endParaRPr lang="ru-RU" sz="2400" dirty="0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3" name="Группа 52"/>
          <p:cNvGrpSpPr/>
          <p:nvPr/>
        </p:nvGrpSpPr>
        <p:grpSpPr>
          <a:xfrm>
            <a:off x="6629400" y="-228600"/>
            <a:ext cx="2357454" cy="3463946"/>
            <a:chOff x="928662" y="571480"/>
            <a:chExt cx="2357454" cy="3463946"/>
          </a:xfrm>
        </p:grpSpPr>
        <p:cxnSp>
          <p:nvCxnSpPr>
            <p:cNvPr id="54" name="Прямая соединительная линия 53"/>
            <p:cNvCxnSpPr/>
            <p:nvPr/>
          </p:nvCxnSpPr>
          <p:spPr>
            <a:xfrm rot="5400000">
              <a:off x="-142114" y="2356636"/>
              <a:ext cx="214314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rot="5400000">
              <a:off x="2071670" y="2357430"/>
              <a:ext cx="214314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Прямоугольник 55"/>
            <p:cNvSpPr/>
            <p:nvPr/>
          </p:nvSpPr>
          <p:spPr>
            <a:xfrm>
              <a:off x="3000364" y="1785926"/>
              <a:ext cx="285752" cy="107157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0"/>
            </a:gra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1" name="Прямая соединительная линия 80"/>
            <p:cNvCxnSpPr/>
            <p:nvPr/>
          </p:nvCxnSpPr>
          <p:spPr>
            <a:xfrm>
              <a:off x="928662" y="1285860"/>
              <a:ext cx="100013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/>
            <p:nvPr/>
          </p:nvCxnSpPr>
          <p:spPr>
            <a:xfrm>
              <a:off x="2143108" y="1285860"/>
              <a:ext cx="100013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 rot="16200000" flipH="1">
              <a:off x="1607323" y="1321579"/>
              <a:ext cx="652466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/>
            <p:nvPr/>
          </p:nvCxnSpPr>
          <p:spPr>
            <a:xfrm rot="16200000" flipH="1">
              <a:off x="1821637" y="1321579"/>
              <a:ext cx="652466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>
              <a:off x="928662" y="3429000"/>
              <a:ext cx="64294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>
              <a:off x="2500298" y="3429000"/>
              <a:ext cx="64294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Полилиния 86"/>
            <p:cNvSpPr/>
            <p:nvPr/>
          </p:nvSpPr>
          <p:spPr>
            <a:xfrm>
              <a:off x="1571605" y="3143248"/>
              <a:ext cx="928694" cy="279297"/>
            </a:xfrm>
            <a:custGeom>
              <a:avLst/>
              <a:gdLst>
                <a:gd name="connsiteX0" fmla="*/ 103351 w 8732344"/>
                <a:gd name="connsiteY0" fmla="*/ 695434 h 756744"/>
                <a:gd name="connsiteX1" fmla="*/ 124372 w 8732344"/>
                <a:gd name="connsiteY1" fmla="*/ 642882 h 756744"/>
                <a:gd name="connsiteX2" fmla="*/ 849585 w 8732344"/>
                <a:gd name="connsiteY2" fmla="*/ 12262 h 756744"/>
                <a:gd name="connsiteX3" fmla="*/ 1543268 w 8732344"/>
                <a:gd name="connsiteY3" fmla="*/ 716455 h 756744"/>
                <a:gd name="connsiteX4" fmla="*/ 2247461 w 8732344"/>
                <a:gd name="connsiteY4" fmla="*/ 12262 h 756744"/>
                <a:gd name="connsiteX5" fmla="*/ 2983185 w 8732344"/>
                <a:gd name="connsiteY5" fmla="*/ 695434 h 756744"/>
                <a:gd name="connsiteX6" fmla="*/ 3687379 w 8732344"/>
                <a:gd name="connsiteY6" fmla="*/ 22772 h 756744"/>
                <a:gd name="connsiteX7" fmla="*/ 4444123 w 8732344"/>
                <a:gd name="connsiteY7" fmla="*/ 705944 h 756744"/>
                <a:gd name="connsiteX8" fmla="*/ 5137806 w 8732344"/>
                <a:gd name="connsiteY8" fmla="*/ 12262 h 756744"/>
                <a:gd name="connsiteX9" fmla="*/ 5884041 w 8732344"/>
                <a:gd name="connsiteY9" fmla="*/ 716455 h 756744"/>
                <a:gd name="connsiteX10" fmla="*/ 6567213 w 8732344"/>
                <a:gd name="connsiteY10" fmla="*/ 12262 h 756744"/>
                <a:gd name="connsiteX11" fmla="*/ 7323958 w 8732344"/>
                <a:gd name="connsiteY11" fmla="*/ 684924 h 756744"/>
                <a:gd name="connsiteX12" fmla="*/ 7996620 w 8732344"/>
                <a:gd name="connsiteY12" fmla="*/ 12262 h 756744"/>
                <a:gd name="connsiteX13" fmla="*/ 8732344 w 8732344"/>
                <a:gd name="connsiteY13" fmla="*/ 695434 h 75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32344" h="756744">
                  <a:moveTo>
                    <a:pt x="103351" y="695434"/>
                  </a:moveTo>
                  <a:cubicBezTo>
                    <a:pt x="51675" y="726089"/>
                    <a:pt x="0" y="756744"/>
                    <a:pt x="124372" y="642882"/>
                  </a:cubicBezTo>
                  <a:cubicBezTo>
                    <a:pt x="248744" y="529020"/>
                    <a:pt x="613102" y="0"/>
                    <a:pt x="849585" y="12262"/>
                  </a:cubicBezTo>
                  <a:cubicBezTo>
                    <a:pt x="1086068" y="24524"/>
                    <a:pt x="1310289" y="716455"/>
                    <a:pt x="1543268" y="716455"/>
                  </a:cubicBezTo>
                  <a:cubicBezTo>
                    <a:pt x="1776247" y="716455"/>
                    <a:pt x="2007475" y="15765"/>
                    <a:pt x="2247461" y="12262"/>
                  </a:cubicBezTo>
                  <a:cubicBezTo>
                    <a:pt x="2487447" y="8759"/>
                    <a:pt x="2743199" y="693682"/>
                    <a:pt x="2983185" y="695434"/>
                  </a:cubicBezTo>
                  <a:cubicBezTo>
                    <a:pt x="3223171" y="697186"/>
                    <a:pt x="3443889" y="21020"/>
                    <a:pt x="3687379" y="22772"/>
                  </a:cubicBezTo>
                  <a:cubicBezTo>
                    <a:pt x="3930869" y="24524"/>
                    <a:pt x="4202385" y="707696"/>
                    <a:pt x="4444123" y="705944"/>
                  </a:cubicBezTo>
                  <a:cubicBezTo>
                    <a:pt x="4685861" y="704192"/>
                    <a:pt x="4897820" y="10510"/>
                    <a:pt x="5137806" y="12262"/>
                  </a:cubicBezTo>
                  <a:cubicBezTo>
                    <a:pt x="5377792" y="14014"/>
                    <a:pt x="5645807" y="716455"/>
                    <a:pt x="5884041" y="716455"/>
                  </a:cubicBezTo>
                  <a:cubicBezTo>
                    <a:pt x="6122275" y="716455"/>
                    <a:pt x="6327227" y="17517"/>
                    <a:pt x="6567213" y="12262"/>
                  </a:cubicBezTo>
                  <a:cubicBezTo>
                    <a:pt x="6807199" y="7007"/>
                    <a:pt x="7085724" y="684924"/>
                    <a:pt x="7323958" y="684924"/>
                  </a:cubicBezTo>
                  <a:cubicBezTo>
                    <a:pt x="7562192" y="684924"/>
                    <a:pt x="7761889" y="10510"/>
                    <a:pt x="7996620" y="12262"/>
                  </a:cubicBezTo>
                  <a:cubicBezTo>
                    <a:pt x="8231351" y="14014"/>
                    <a:pt x="8481847" y="354724"/>
                    <a:pt x="8732344" y="695434"/>
                  </a:cubicBezTo>
                </a:path>
              </a:pathLst>
            </a:cu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8" name="Прямая со стрелкой 87"/>
            <p:cNvCxnSpPr/>
            <p:nvPr/>
          </p:nvCxnSpPr>
          <p:spPr>
            <a:xfrm>
              <a:off x="1571604" y="3571876"/>
              <a:ext cx="85725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9" name="Object 3"/>
            <p:cNvGraphicFramePr>
              <a:graphicFrameLocks noChangeAspect="1"/>
            </p:cNvGraphicFramePr>
            <p:nvPr/>
          </p:nvGraphicFramePr>
          <p:xfrm>
            <a:off x="2571736" y="2071678"/>
            <a:ext cx="433387" cy="46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7" name="Equation" r:id="rId4" imgW="152268" imgH="164957" progId="">
                    <p:embed/>
                  </p:oleObj>
                </mc:Choice>
                <mc:Fallback>
                  <p:oleObj name="Equation" r:id="rId4" imgW="152268" imgH="164957" progId="">
                    <p:embed/>
                    <p:pic>
                      <p:nvPicPr>
                        <p:cNvPr id="0" name="Picture 6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1736" y="2071678"/>
                          <a:ext cx="433387" cy="465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4"/>
            <p:cNvGraphicFramePr>
              <a:graphicFrameLocks noChangeAspect="1"/>
            </p:cNvGraphicFramePr>
            <p:nvPr/>
          </p:nvGraphicFramePr>
          <p:xfrm>
            <a:off x="1857356" y="1643050"/>
            <a:ext cx="433388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8" name="Equation" r:id="rId6" imgW="152202" imgH="177569" progId="">
                    <p:embed/>
                  </p:oleObj>
                </mc:Choice>
                <mc:Fallback>
                  <p:oleObj name="Equation" r:id="rId6" imgW="152202" imgH="177569" progId="">
                    <p:embed/>
                    <p:pic>
                      <p:nvPicPr>
                        <p:cNvPr id="0" name="Picture 6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1643050"/>
                          <a:ext cx="433388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5"/>
            <p:cNvGraphicFramePr>
              <a:graphicFrameLocks noChangeAspect="1"/>
            </p:cNvGraphicFramePr>
            <p:nvPr/>
          </p:nvGraphicFramePr>
          <p:xfrm>
            <a:off x="1857356" y="2643182"/>
            <a:ext cx="396875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9" name="Equation" r:id="rId8" imgW="139579" imgH="164957" progId="">
                    <p:embed/>
                  </p:oleObj>
                </mc:Choice>
                <mc:Fallback>
                  <p:oleObj name="Equation" r:id="rId8" imgW="139579" imgH="164957" progId="">
                    <p:embed/>
                    <p:pic>
                      <p:nvPicPr>
                        <p:cNvPr id="0" name="Picture 6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2643182"/>
                          <a:ext cx="396875" cy="463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6"/>
            <p:cNvGraphicFramePr>
              <a:graphicFrameLocks noChangeAspect="1"/>
            </p:cNvGraphicFramePr>
            <p:nvPr/>
          </p:nvGraphicFramePr>
          <p:xfrm>
            <a:off x="1857356" y="3571876"/>
            <a:ext cx="360363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0" name="Equation" r:id="rId10" imgW="126780" imgH="164814" progId="">
                    <p:embed/>
                  </p:oleObj>
                </mc:Choice>
                <mc:Fallback>
                  <p:oleObj name="Equation" r:id="rId10" imgW="126780" imgH="164814" progId="">
                    <p:embed/>
                    <p:pic>
                      <p:nvPicPr>
                        <p:cNvPr id="0" name="Picture 6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3571876"/>
                          <a:ext cx="360363" cy="463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1571604" y="785794"/>
              <a:ext cx="413896" cy="64633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/>
                <a:t>+</a:t>
              </a:r>
              <a:endParaRPr lang="ru-RU" sz="36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14546" y="571480"/>
              <a:ext cx="413896" cy="64633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/>
                <a:t>_</a:t>
              </a:r>
              <a:endParaRPr lang="ru-RU" sz="3600" b="1" dirty="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42844" y="2643182"/>
            <a:ext cx="5791200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Shınjırdaǵı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kernewdiń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endParaRPr lang="ru-RU" sz="2400" dirty="0" smtClean="0"/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25" name="Object 17"/>
          <p:cNvGraphicFramePr>
            <a:graphicFrameLocks noChangeAspect="1"/>
          </p:cNvGraphicFramePr>
          <p:nvPr/>
        </p:nvGraphicFramePr>
        <p:xfrm>
          <a:off x="304799" y="4495800"/>
          <a:ext cx="470337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1" name="Equation" r:id="rId12" imgW="2425700" imgH="393700" progId="">
                  <p:embed/>
                </p:oleObj>
              </mc:Choice>
              <mc:Fallback>
                <p:oleObj name="Equation" r:id="rId12" imgW="2425700" imgH="393700" progId="">
                  <p:embed/>
                  <p:pic>
                    <p:nvPicPr>
                      <p:cNvPr id="0" name="Picture 6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99" y="4495800"/>
                        <a:ext cx="4703379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27" name="Object 19"/>
          <p:cNvGraphicFramePr>
            <a:graphicFrameLocks noChangeAspect="1"/>
          </p:cNvGraphicFramePr>
          <p:nvPr/>
        </p:nvGraphicFramePr>
        <p:xfrm>
          <a:off x="76200" y="5562600"/>
          <a:ext cx="179201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2" name="Equation" r:id="rId14" imgW="837836" imgH="393529" progId="">
                  <p:embed/>
                </p:oleObj>
              </mc:Choice>
              <mc:Fallback>
                <p:oleObj name="Equation" r:id="rId14" imgW="837836" imgH="393529" progId="">
                  <p:embed/>
                  <p:pic>
                    <p:nvPicPr>
                      <p:cNvPr id="0" name="Picture 6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62600"/>
                        <a:ext cx="1792014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" name="Скругленный прямоугольник 95"/>
          <p:cNvSpPr/>
          <p:nvPr/>
        </p:nvSpPr>
        <p:spPr>
          <a:xfrm>
            <a:off x="6324600" y="4419600"/>
            <a:ext cx="19050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31" name="Object 23"/>
          <p:cNvGraphicFramePr>
            <a:graphicFrameLocks noChangeAspect="1"/>
          </p:cNvGraphicFramePr>
          <p:nvPr/>
        </p:nvGraphicFramePr>
        <p:xfrm>
          <a:off x="6705600" y="4419600"/>
          <a:ext cx="1143000" cy="98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3" name="Equation" r:id="rId16" imgW="457002" imgH="393529" progId="">
                  <p:embed/>
                </p:oleObj>
              </mc:Choice>
              <mc:Fallback>
                <p:oleObj name="Equation" r:id="rId16" imgW="457002" imgH="393529" progId="">
                  <p:embed/>
                  <p:pic>
                    <p:nvPicPr>
                      <p:cNvPr id="0" name="Picture 6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419600"/>
                        <a:ext cx="1143000" cy="98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Стрелка вправо 96"/>
          <p:cNvSpPr/>
          <p:nvPr/>
        </p:nvSpPr>
        <p:spPr>
          <a:xfrm>
            <a:off x="2071670" y="5715016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254317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mexanIkal</a:t>
            </a:r>
            <a:r>
              <a:rPr lang="en-US" sz="5400" b="1" dirty="0" err="1" smtClean="0">
                <a:solidFill>
                  <a:schemeClr val="tx1"/>
                </a:solidFill>
              </a:rPr>
              <a:t>Í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q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hám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elektromagnit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err="1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terbelisler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771800" y="3352800"/>
            <a:ext cx="5976664" cy="7905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lang="uz-Latn-UZ" sz="40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 </a:t>
            </a:r>
            <a:r>
              <a:rPr lang="en-US" sz="4000" b="1" dirty="0" err="1"/>
              <a:t>Terbelmeli</a:t>
            </a:r>
            <a:r>
              <a:rPr lang="en-US" sz="4000" b="1" dirty="0"/>
              <a:t> h</a:t>
            </a:r>
            <a:r>
              <a:rPr lang="ru-RU" sz="4000" b="1" dirty="0"/>
              <a:t>á</a:t>
            </a:r>
            <a:r>
              <a:rPr lang="en-US" sz="4000" b="1" dirty="0" err="1"/>
              <a:t>reketler</a:t>
            </a:r>
            <a:r>
              <a:rPr lang="ru-RU" sz="4000" b="1" dirty="0"/>
              <a:t>.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uz-Latn-UZ" b="1" dirty="0" smtClean="0"/>
              <a:t>ANÍQ</a:t>
            </a:r>
            <a:r>
              <a:rPr lang="en-US" b="1" dirty="0" smtClean="0"/>
              <a:t>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uz-Latn-UZ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800100" y="1219200"/>
            <a:ext cx="75438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9" name="TextBox 78"/>
          <p:cNvSpPr txBox="1"/>
          <p:nvPr/>
        </p:nvSpPr>
        <p:spPr>
          <a:xfrm>
            <a:off x="228600" y="228600"/>
            <a:ext cx="8610600" cy="954107"/>
          </a:xfrm>
          <a:prstGeom prst="rect">
            <a:avLst/>
          </a:prstGeom>
          <a:noFill/>
          <a:ln w="28575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Terbeliw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konturında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zaryad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terbeliwiniń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differencial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teńlemesi</a:t>
            </a:r>
            <a:r>
              <a:rPr lang="en-US" sz="2800" b="1" dirty="0" smtClean="0"/>
              <a:t>:</a:t>
            </a:r>
            <a:endParaRPr lang="ru-RU" sz="2800" dirty="0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952500" y="1219200"/>
          <a:ext cx="7239001" cy="96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" name="Equation" r:id="rId4" imgW="3149600" imgH="419100" progId="">
                  <p:embed/>
                </p:oleObj>
              </mc:Choice>
              <mc:Fallback>
                <p:oleObj name="Equation" r:id="rId4" imgW="3149600" imgH="41910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219200"/>
                        <a:ext cx="7239001" cy="967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Рисунок 277"/>
          <p:cNvPicPr>
            <a:picLocks noChangeAspect="1" noChangeArrowheads="1"/>
          </p:cNvPicPr>
          <p:nvPr/>
        </p:nvPicPr>
        <p:blipFill>
          <a:blip r:embed="rId6"/>
          <a:srcRect l="1086" t="12338" r="5611" b="28706"/>
          <a:stretch>
            <a:fillRect/>
          </a:stretch>
        </p:blipFill>
        <p:spPr bwMode="auto">
          <a:xfrm>
            <a:off x="0" y="25146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072198" y="3857628"/>
            <a:ext cx="2352684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endParaRPr lang="ru-RU" sz="2400" dirty="0"/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4429124" y="1500174"/>
            <a:ext cx="785818" cy="4810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400" i="1" dirty="0" err="1" smtClean="0">
                <a:solidFill>
                  <a:schemeClr val="tx1"/>
                </a:solidFill>
              </a:rPr>
              <a:t>yaki</a:t>
            </a:r>
            <a:endParaRPr kumimoji="0" lang="ru-RU" sz="2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Скругленный прямоугольник 43"/>
          <p:cNvSpPr/>
          <p:nvPr/>
        </p:nvSpPr>
        <p:spPr>
          <a:xfrm>
            <a:off x="5715000" y="2590800"/>
            <a:ext cx="19812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5410200" y="1905000"/>
            <a:ext cx="3581400" cy="60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642937" y="5105400"/>
            <a:ext cx="7543800" cy="152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410200" y="990600"/>
            <a:ext cx="35814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8600" y="228600"/>
            <a:ext cx="86868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b="1" dirty="0" err="1" smtClean="0">
                <a:solidFill>
                  <a:schemeClr val="tx1"/>
                </a:solidFill>
              </a:rPr>
              <a:t>Terbeliw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konturında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erkin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terbelisler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642937" y="4426089"/>
            <a:ext cx="7543800" cy="4001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Garmonikalıq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nızam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kórinisindegi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kernewdiń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ózgeriwi</a:t>
            </a:r>
            <a:endParaRPr lang="ru-RU" sz="2000" b="1" dirty="0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" name="Скругленный прямоугольник 95"/>
          <p:cNvSpPr/>
          <p:nvPr/>
        </p:nvSpPr>
        <p:spPr>
          <a:xfrm>
            <a:off x="5715000" y="3429000"/>
            <a:ext cx="1905000" cy="838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28600" y="990600"/>
            <a:ext cx="4953000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Zaryadtıń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erkin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garmonikalıq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terbeliwi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differencial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teńlemesi</a:t>
            </a:r>
            <a:endParaRPr lang="ru-RU" sz="2000" b="1" dirty="0"/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5715000" y="990376"/>
          <a:ext cx="2362200" cy="861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8" name="Equation" r:id="rId4" imgW="1155700" imgH="419100" progId="">
                  <p:embed/>
                </p:oleObj>
              </mc:Choice>
              <mc:Fallback>
                <p:oleObj name="Equation" r:id="rId4" imgW="1155700" imgH="419100" progId="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990376"/>
                        <a:ext cx="2362200" cy="8615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5943600" y="3429000"/>
          <a:ext cx="1440119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9" name="Equation" r:id="rId6" imgW="736600" imgH="419100" progId="">
                  <p:embed/>
                </p:oleObj>
              </mc:Choice>
              <mc:Fallback>
                <p:oleObj name="Equation" r:id="rId6" imgW="736600" imgH="419100" progId="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429000"/>
                        <a:ext cx="1440119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89" name="Object 13"/>
          <p:cNvGraphicFramePr>
            <a:graphicFrameLocks noChangeAspect="1"/>
          </p:cNvGraphicFramePr>
          <p:nvPr/>
        </p:nvGraphicFramePr>
        <p:xfrm>
          <a:off x="5791200" y="2620780"/>
          <a:ext cx="1981200" cy="56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0" name="Equation" r:id="rId8" imgW="825500" imgH="241300" progId="">
                  <p:embed/>
                </p:oleObj>
              </mc:Choice>
              <mc:Fallback>
                <p:oleObj name="Equation" r:id="rId8" imgW="825500" imgH="241300" progId="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620780"/>
                        <a:ext cx="1981200" cy="568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28600" y="1828800"/>
            <a:ext cx="4953000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Teńlemeniń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seshimi</a:t>
            </a:r>
            <a:r>
              <a:rPr lang="en-US" sz="2000" b="1" dirty="0" smtClean="0"/>
              <a:t> – </a:t>
            </a:r>
            <a:r>
              <a:rPr lang="en-US" sz="2000" b="1" dirty="0" err="1" smtClean="0"/>
              <a:t>garmonikalıq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nızam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kórinisindegi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zaryadtıń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ózgeriw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nızamı</a:t>
            </a:r>
            <a:endParaRPr lang="ru-RU" sz="2000" b="1" dirty="0"/>
          </a:p>
        </p:txBody>
      </p:sp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91" name="Object 15"/>
          <p:cNvGraphicFramePr>
            <a:graphicFrameLocks noChangeAspect="1"/>
          </p:cNvGraphicFramePr>
          <p:nvPr/>
        </p:nvGraphicFramePr>
        <p:xfrm>
          <a:off x="5486400" y="1905000"/>
          <a:ext cx="274320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1" name="Equation" r:id="rId10" imgW="1256755" imgH="253890" progId="">
                  <p:embed/>
                </p:oleObj>
              </mc:Choice>
              <mc:Fallback>
                <p:oleObj name="Equation" r:id="rId10" imgW="1256755" imgH="253890" progId="">
                  <p:embed/>
                  <p:pic>
                    <p:nvPicPr>
                      <p:cNvPr id="0" name="Picture 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905000"/>
                        <a:ext cx="2743200" cy="548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28600" y="2721114"/>
            <a:ext cx="4953000" cy="4001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Terbeliw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dáwiri</a:t>
            </a:r>
            <a:r>
              <a:rPr lang="en-US" sz="2000" b="1" dirty="0" smtClean="0"/>
              <a:t> – </a:t>
            </a:r>
            <a:r>
              <a:rPr lang="en-US" sz="2000" b="1" dirty="0" err="1" smtClean="0"/>
              <a:t>Tomson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ańlatpası</a:t>
            </a:r>
            <a:endParaRPr lang="ru-RU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28600" y="3581400"/>
            <a:ext cx="4953000" cy="4001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Terbeliw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jiyiligi</a:t>
            </a:r>
            <a:endParaRPr lang="ru-RU" sz="2000" b="1" dirty="0"/>
          </a:p>
        </p:txBody>
      </p: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93" name="Object 17"/>
          <p:cNvGraphicFramePr>
            <a:graphicFrameLocks noChangeAspect="1"/>
          </p:cNvGraphicFramePr>
          <p:nvPr/>
        </p:nvGraphicFramePr>
        <p:xfrm>
          <a:off x="914399" y="5105399"/>
          <a:ext cx="6477001" cy="87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2" name="Equation" r:id="rId12" imgW="3175000" imgH="431800" progId="">
                  <p:embed/>
                </p:oleObj>
              </mc:Choice>
              <mc:Fallback>
                <p:oleObj name="Equation" r:id="rId12" imgW="3175000" imgH="431800" progId="">
                  <p:embed/>
                  <p:pic>
                    <p:nvPicPr>
                      <p:cNvPr id="0" name="Picture 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5105399"/>
                        <a:ext cx="6477001" cy="87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7" name="Стрелка вправо 96"/>
          <p:cNvSpPr/>
          <p:nvPr/>
        </p:nvSpPr>
        <p:spPr>
          <a:xfrm>
            <a:off x="4953000" y="34290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19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97" name="Object 21"/>
          <p:cNvGraphicFramePr>
            <a:graphicFrameLocks noChangeAspect="1"/>
          </p:cNvGraphicFramePr>
          <p:nvPr/>
        </p:nvGraphicFramePr>
        <p:xfrm>
          <a:off x="2743200" y="5791200"/>
          <a:ext cx="3048000" cy="74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3" name="Equation" r:id="rId14" imgW="1612900" imgH="393700" progId="">
                  <p:embed/>
                </p:oleObj>
              </mc:Choice>
              <mc:Fallback>
                <p:oleObj name="Equation" r:id="rId14" imgW="1612900" imgH="393700" progId="">
                  <p:embed/>
                  <p:pic>
                    <p:nvPicPr>
                      <p:cNvPr id="0" name="Picture 5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91200"/>
                        <a:ext cx="3048000" cy="742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Стрелка вправо 50"/>
          <p:cNvSpPr/>
          <p:nvPr/>
        </p:nvSpPr>
        <p:spPr>
          <a:xfrm>
            <a:off x="4953000" y="25908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трелка вправо 51"/>
          <p:cNvSpPr/>
          <p:nvPr/>
        </p:nvSpPr>
        <p:spPr>
          <a:xfrm>
            <a:off x="4953000" y="18288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трелка вправо 52"/>
          <p:cNvSpPr/>
          <p:nvPr/>
        </p:nvSpPr>
        <p:spPr>
          <a:xfrm>
            <a:off x="4953000" y="9906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67874"/>
              </p:ext>
            </p:extLst>
          </p:nvPr>
        </p:nvGraphicFramePr>
        <p:xfrm>
          <a:off x="152400" y="832001"/>
          <a:ext cx="8839200" cy="603114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257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18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896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04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161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b="1" dirty="0" err="1" smtClean="0">
                          <a:effectLst/>
                          <a:latin typeface="+mn-lt"/>
                          <a:cs typeface="+mn-cs"/>
                        </a:rPr>
                        <a:t>Elektr</a:t>
                      </a:r>
                      <a:r>
                        <a:rPr lang="en-US" sz="2400" b="1" baseline="0" dirty="0" smtClean="0">
                          <a:effectLst/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400" b="1" baseline="0" dirty="0" err="1" smtClean="0">
                          <a:effectLst/>
                          <a:latin typeface="+mn-lt"/>
                          <a:cs typeface="+mn-cs"/>
                        </a:rPr>
                        <a:t>shamalar</a:t>
                      </a:r>
                      <a:r>
                        <a:rPr lang="en-US" sz="2400" b="1" baseline="0" dirty="0" smtClean="0">
                          <a:effectLst/>
                          <a:latin typeface="+mn-lt"/>
                          <a:cs typeface="+mn-cs"/>
                        </a:rPr>
                        <a:t> </a:t>
                      </a:r>
                      <a:endParaRPr lang="ru-RU" sz="24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b="1" dirty="0" err="1" smtClean="0">
                          <a:effectLst/>
                        </a:rPr>
                        <a:t>Mexanikalıq</a:t>
                      </a:r>
                      <a:r>
                        <a:rPr lang="en-US" sz="2400" b="1" dirty="0" smtClean="0">
                          <a:effectLst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</a:rPr>
                        <a:t>shamalar</a:t>
                      </a:r>
                      <a:endParaRPr lang="ru-RU" sz="24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16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Kondensator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zaryadı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i="1" dirty="0" err="1">
                          <a:effectLst/>
                        </a:rPr>
                        <a:t>q</a:t>
                      </a:r>
                      <a:r>
                        <a:rPr lang="ru-RU" sz="2400" i="1" dirty="0">
                          <a:effectLst/>
                        </a:rPr>
                        <a:t>(</a:t>
                      </a:r>
                      <a:r>
                        <a:rPr lang="ru-RU" sz="2400" i="1" dirty="0" err="1">
                          <a:effectLst/>
                        </a:rPr>
                        <a:t>t</a:t>
                      </a:r>
                      <a:r>
                        <a:rPr lang="ru-RU" sz="2400" i="1" dirty="0">
                          <a:effectLst/>
                        </a:rPr>
                        <a:t>)</a:t>
                      </a:r>
                      <a:endParaRPr lang="ru-RU" sz="2400" i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Koordinata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x(t)</a:t>
                      </a:r>
                      <a:endParaRPr lang="ru-RU" sz="24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7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Shınjırdaǵı</a:t>
                      </a:r>
                      <a:r>
                        <a:rPr lang="en-US" sz="2400" dirty="0" smtClean="0">
                          <a:effectLst/>
                        </a:rPr>
                        <a:t>  </a:t>
                      </a:r>
                      <a:r>
                        <a:rPr lang="en-US" sz="2400" dirty="0" err="1" smtClean="0">
                          <a:effectLst/>
                        </a:rPr>
                        <a:t>tok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  <a:latin typeface="+mn-lt"/>
                          <a:cs typeface="+mn-cs"/>
                        </a:rPr>
                        <a:t>Tezlik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16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Induktivlik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</a:rPr>
                        <a:t>L</a:t>
                      </a:r>
                      <a:endParaRPr lang="ru-RU" sz="2400" b="1" kern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smtClean="0">
                          <a:effectLst/>
                          <a:latin typeface="+mn-lt"/>
                          <a:cs typeface="+mn-cs"/>
                        </a:rPr>
                        <a:t>Massa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m</a:t>
                      </a:r>
                      <a:endParaRPr lang="ru-RU" sz="24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Sıyımlılıqqa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keri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bolǵan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shama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  <a:latin typeface="+mn-lt"/>
                          <a:cs typeface="+mn-cs"/>
                        </a:rPr>
                        <a:t>Qattılıq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k</a:t>
                      </a:r>
                      <a:endParaRPr lang="ru-RU" sz="24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6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Kondensatordaǵı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kernew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  <a:latin typeface="+mn-lt"/>
                          <a:cs typeface="+mn-cs"/>
                        </a:rPr>
                        <a:t>Elastik</a:t>
                      </a:r>
                      <a:r>
                        <a:rPr lang="en-US" sz="2400" baseline="0" dirty="0" smtClean="0">
                          <a:effectLst/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  <a:latin typeface="+mn-lt"/>
                          <a:cs typeface="+mn-cs"/>
                        </a:rPr>
                        <a:t>kúsh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>
                          <a:effectLst/>
                        </a:rPr>
                        <a:t>k</a:t>
                      </a:r>
                      <a:r>
                        <a:rPr lang="ru-RU" sz="2400">
                          <a:effectLst/>
                        </a:rPr>
                        <a:t>x</a:t>
                      </a:r>
                      <a:endParaRPr lang="ru-RU" sz="24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Kondensatordıń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elektr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maydan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energiyası</a:t>
                      </a:r>
                      <a:endParaRPr lang="en-US" sz="2400" dirty="0" smtClean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Prujinanıń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potenciallıq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energiyası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i="1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95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Katushkanıń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magnit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maydan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energiyası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Kinetikalıq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</a:rPr>
                        <a:t>energiya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i="1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79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Magnit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aǵımı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400" dirty="0" err="1" smtClean="0">
                          <a:effectLst/>
                        </a:rPr>
                        <a:t>Impuls</a:t>
                      </a:r>
                      <a:endParaRPr lang="ru-RU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ru-RU" sz="2400" i="1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4304"/>
              </p:ext>
            </p:extLst>
          </p:nvPr>
        </p:nvGraphicFramePr>
        <p:xfrm>
          <a:off x="3657600" y="1676400"/>
          <a:ext cx="6000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4" name="Equation" r:id="rId4" imgW="418918" imgH="355446" progId="">
                  <p:embed/>
                </p:oleObj>
              </mc:Choice>
              <mc:Fallback>
                <p:oleObj name="Equation" r:id="rId4" imgW="418918" imgH="355446" progId="">
                  <p:embed/>
                  <p:pic>
                    <p:nvPicPr>
                      <p:cNvPr id="0" name="Picture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76400"/>
                        <a:ext cx="6000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74247"/>
              </p:ext>
            </p:extLst>
          </p:nvPr>
        </p:nvGraphicFramePr>
        <p:xfrm>
          <a:off x="8153400" y="1676400"/>
          <a:ext cx="6286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5" name="Equation" r:id="rId6" imgW="457002" imgH="342751" progId="">
                  <p:embed/>
                </p:oleObj>
              </mc:Choice>
              <mc:Fallback>
                <p:oleObj name="Equation" r:id="rId6" imgW="457002" imgH="342751" progId="">
                  <p:embed/>
                  <p:pic>
                    <p:nvPicPr>
                      <p:cNvPr id="0" name="Picture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676400"/>
                        <a:ext cx="62865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784764"/>
              </p:ext>
            </p:extLst>
          </p:nvPr>
        </p:nvGraphicFramePr>
        <p:xfrm>
          <a:off x="3810000" y="2667000"/>
          <a:ext cx="247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6" name="Equation" r:id="rId8" imgW="177646" imgH="342603" progId="">
                  <p:embed/>
                </p:oleObj>
              </mc:Choice>
              <mc:Fallback>
                <p:oleObj name="Equation" r:id="rId8" imgW="177646" imgH="342603" progId="">
                  <p:embed/>
                  <p:pic>
                    <p:nvPicPr>
                      <p:cNvPr id="0" name="Picture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667000"/>
                        <a:ext cx="24765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000966"/>
              </p:ext>
            </p:extLst>
          </p:nvPr>
        </p:nvGraphicFramePr>
        <p:xfrm>
          <a:off x="3581400" y="3657600"/>
          <a:ext cx="666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7" name="Equation" r:id="rId10" imgW="457002" imgH="355446" progId="">
                  <p:embed/>
                </p:oleObj>
              </mc:Choice>
              <mc:Fallback>
                <p:oleObj name="Equation" r:id="rId10" imgW="457002" imgH="355446" progId="">
                  <p:embed/>
                  <p:pic>
                    <p:nvPicPr>
                      <p:cNvPr id="0" name="Picture 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657600"/>
                        <a:ext cx="6667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87324"/>
              </p:ext>
            </p:extLst>
          </p:nvPr>
        </p:nvGraphicFramePr>
        <p:xfrm>
          <a:off x="3810000" y="4572000"/>
          <a:ext cx="406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8" name="Equation" r:id="rId12" imgW="253890" imgH="380835" progId="">
                  <p:embed/>
                </p:oleObj>
              </mc:Choice>
              <mc:Fallback>
                <p:oleObj name="Equation" r:id="rId12" imgW="253890" imgH="380835" progId="">
                  <p:embed/>
                  <p:pic>
                    <p:nvPicPr>
                      <p:cNvPr id="0" name="Picture 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572000"/>
                        <a:ext cx="4064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747945"/>
              </p:ext>
            </p:extLst>
          </p:nvPr>
        </p:nvGraphicFramePr>
        <p:xfrm>
          <a:off x="8229600" y="4648200"/>
          <a:ext cx="3524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9" name="Equation" r:id="rId14" imgW="266584" imgH="368140" progId="">
                  <p:embed/>
                </p:oleObj>
              </mc:Choice>
              <mc:Fallback>
                <p:oleObj name="Equation" r:id="rId14" imgW="266584" imgH="368140" progId="">
                  <p:embed/>
                  <p:pic>
                    <p:nvPicPr>
                      <p:cNvPr id="0" name="Picture 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4648200"/>
                        <a:ext cx="3524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730178"/>
              </p:ext>
            </p:extLst>
          </p:nvPr>
        </p:nvGraphicFramePr>
        <p:xfrm>
          <a:off x="3810000" y="5715000"/>
          <a:ext cx="3905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0" name="Equation" r:id="rId16" imgW="291973" imgH="418918" progId="">
                  <p:embed/>
                </p:oleObj>
              </mc:Choice>
              <mc:Fallback>
                <p:oleObj name="Equation" r:id="rId16" imgW="291973" imgH="418918" progId="">
                  <p:embed/>
                  <p:pic>
                    <p:nvPicPr>
                      <p:cNvPr id="0" name="Picture 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715000"/>
                        <a:ext cx="390525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286860"/>
              </p:ext>
            </p:extLst>
          </p:nvPr>
        </p:nvGraphicFramePr>
        <p:xfrm>
          <a:off x="8153400" y="5638800"/>
          <a:ext cx="533400" cy="607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1" name="Equation" r:id="rId18" imgW="304536" imgH="355292" progId="">
                  <p:embed/>
                </p:oleObj>
              </mc:Choice>
              <mc:Fallback>
                <p:oleObj name="Equation" r:id="rId18" imgW="304536" imgH="355292" progId="">
                  <p:embed/>
                  <p:pic>
                    <p:nvPicPr>
                      <p:cNvPr id="0" name="Picture 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5638800"/>
                        <a:ext cx="533400" cy="6078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280884"/>
              </p:ext>
            </p:extLst>
          </p:nvPr>
        </p:nvGraphicFramePr>
        <p:xfrm>
          <a:off x="3733800" y="6477000"/>
          <a:ext cx="3238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2" name="Equation" r:id="rId20" imgW="203024" imgH="164957" progId="">
                  <p:embed/>
                </p:oleObj>
              </mc:Choice>
              <mc:Fallback>
                <p:oleObj name="Equation" r:id="rId20" imgW="203024" imgH="164957" progId="">
                  <p:embed/>
                  <p:pic>
                    <p:nvPicPr>
                      <p:cNvPr id="0" name="Picture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6477000"/>
                        <a:ext cx="32385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208368"/>
              </p:ext>
            </p:extLst>
          </p:nvPr>
        </p:nvGraphicFramePr>
        <p:xfrm>
          <a:off x="8229600" y="6476999"/>
          <a:ext cx="457200" cy="27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3" name="Equation" r:id="rId22" imgW="241195" imgH="139639" progId="">
                  <p:embed/>
                </p:oleObj>
              </mc:Choice>
              <mc:Fallback>
                <p:oleObj name="Equation" r:id="rId22" imgW="241195" imgH="139639" progId="">
                  <p:embed/>
                  <p:pic>
                    <p:nvPicPr>
                      <p:cNvPr id="0" name="Picture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6476999"/>
                        <a:ext cx="457200" cy="2718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Elektr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hám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mexanikalıq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shamalar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arasındaǵı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uqsaslıqlar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53200" cy="563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terbelislerdi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qosıw</a:t>
            </a:r>
            <a:endParaRPr lang="ru-RU" sz="3200" dirty="0">
              <a:solidFill>
                <a:schemeClr val="tx1"/>
              </a:solidFill>
            </a:endParaRPr>
          </a:p>
        </p:txBody>
      </p:sp>
      <p:grpSp>
        <p:nvGrpSpPr>
          <p:cNvPr id="3" name="Группа 4"/>
          <p:cNvGrpSpPr/>
          <p:nvPr/>
        </p:nvGrpSpPr>
        <p:grpSpPr>
          <a:xfrm>
            <a:off x="5000596" y="0"/>
            <a:ext cx="4143404" cy="3786214"/>
            <a:chOff x="571472" y="500042"/>
            <a:chExt cx="4143404" cy="3786214"/>
          </a:xfrm>
        </p:grpSpPr>
        <p:cxnSp>
          <p:nvCxnSpPr>
            <p:cNvPr id="6" name="Прямая со стрелкой 5"/>
            <p:cNvCxnSpPr/>
            <p:nvPr/>
          </p:nvCxnSpPr>
          <p:spPr>
            <a:xfrm>
              <a:off x="928662" y="3429000"/>
              <a:ext cx="35719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/>
            <p:nvPr/>
          </p:nvCxnSpPr>
          <p:spPr>
            <a:xfrm rot="5400000" flipH="1" flipV="1">
              <a:off x="607191" y="2035959"/>
              <a:ext cx="1714512" cy="10715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rot="5400000">
              <a:off x="2107389" y="1535893"/>
              <a:ext cx="1714512" cy="10715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928662" y="4143380"/>
              <a:ext cx="2567014" cy="14262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 rot="5400000">
              <a:off x="500828" y="3856834"/>
              <a:ext cx="85725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rot="5400000">
              <a:off x="3067842" y="3823476"/>
              <a:ext cx="85725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7"/>
            <p:cNvGraphicFramePr>
              <a:graphicFrameLocks noChangeAspect="1"/>
            </p:cNvGraphicFramePr>
            <p:nvPr/>
          </p:nvGraphicFramePr>
          <p:xfrm>
            <a:off x="1857356" y="3786190"/>
            <a:ext cx="357190" cy="326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2" name="Equation" r:id="rId4" imgW="177492" imgH="164814" progId="">
                    <p:embed/>
                  </p:oleObj>
                </mc:Choice>
                <mc:Fallback>
                  <p:oleObj name="Equation" r:id="rId4" imgW="177492" imgH="164814" progId="">
                    <p:embed/>
                    <p:pic>
                      <p:nvPicPr>
                        <p:cNvPr id="0" name="Picture 1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56" y="3786190"/>
                          <a:ext cx="357190" cy="3269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8"/>
            <p:cNvGraphicFramePr>
              <a:graphicFrameLocks noChangeAspect="1"/>
            </p:cNvGraphicFramePr>
            <p:nvPr/>
          </p:nvGraphicFramePr>
          <p:xfrm>
            <a:off x="3269202" y="500042"/>
            <a:ext cx="380451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3" name="Equation" r:id="rId6" imgW="152268" imgH="203024" progId="">
                    <p:embed/>
                  </p:oleObj>
                </mc:Choice>
                <mc:Fallback>
                  <p:oleObj name="Equation" r:id="rId6" imgW="152268" imgH="203024" progId="">
                    <p:embed/>
                    <p:pic>
                      <p:nvPicPr>
                        <p:cNvPr id="0" name="Picture 15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202" y="500042"/>
                          <a:ext cx="380451" cy="498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9"/>
            <p:cNvGraphicFramePr>
              <a:graphicFrameLocks noChangeAspect="1"/>
            </p:cNvGraphicFramePr>
            <p:nvPr/>
          </p:nvGraphicFramePr>
          <p:xfrm>
            <a:off x="571472" y="3357562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4" name="Equation" r:id="rId8" imgW="126725" imgH="177415" progId="">
                    <p:embed/>
                  </p:oleObj>
                </mc:Choice>
                <mc:Fallback>
                  <p:oleObj name="Equation" r:id="rId8" imgW="126725" imgH="177415" progId="">
                    <p:embed/>
                    <p:pic>
                      <p:nvPicPr>
                        <p:cNvPr id="0" name="Picture 15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472" y="3357562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0"/>
            <p:cNvGraphicFramePr>
              <a:graphicFrameLocks noChangeAspect="1"/>
            </p:cNvGraphicFramePr>
            <p:nvPr/>
          </p:nvGraphicFramePr>
          <p:xfrm>
            <a:off x="1928794" y="2500306"/>
            <a:ext cx="357190" cy="418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5" name="Equation" r:id="rId10" imgW="139579" imgH="164957" progId="">
                    <p:embed/>
                  </p:oleObj>
                </mc:Choice>
                <mc:Fallback>
                  <p:oleObj name="Equation" r:id="rId10" imgW="139579" imgH="164957" progId="">
                    <p:embed/>
                    <p:pic>
                      <p:nvPicPr>
                        <p:cNvPr id="0" name="Picture 15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8794" y="2500306"/>
                          <a:ext cx="357190" cy="4186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Полилиния 15"/>
            <p:cNvSpPr/>
            <p:nvPr/>
          </p:nvSpPr>
          <p:spPr>
            <a:xfrm>
              <a:off x="2786050" y="2428868"/>
              <a:ext cx="221564" cy="300250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cxnSp>
          <p:nvCxnSpPr>
            <p:cNvPr id="17" name="Прямая со стрелкой 16"/>
            <p:cNvCxnSpPr/>
            <p:nvPr/>
          </p:nvCxnSpPr>
          <p:spPr>
            <a:xfrm flipV="1">
              <a:off x="928662" y="2928934"/>
              <a:ext cx="1500198" cy="50959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rot="10800000" flipV="1">
              <a:off x="1928794" y="1214422"/>
              <a:ext cx="1428760" cy="5000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928662" y="1142984"/>
              <a:ext cx="2571768" cy="22860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0800000" flipV="1">
              <a:off x="2428860" y="2571744"/>
              <a:ext cx="1071570" cy="35719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>
              <a:off x="2357422" y="2285992"/>
              <a:ext cx="2286016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rot="5400000">
              <a:off x="2179621" y="3178173"/>
              <a:ext cx="500066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rot="5400000">
              <a:off x="2215340" y="3642520"/>
              <a:ext cx="4286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928662" y="3786190"/>
              <a:ext cx="1500198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2428860" y="3776642"/>
              <a:ext cx="1066816" cy="9548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" name="Object 9"/>
            <p:cNvGraphicFramePr>
              <a:graphicFrameLocks noChangeAspect="1"/>
            </p:cNvGraphicFramePr>
            <p:nvPr/>
          </p:nvGraphicFramePr>
          <p:xfrm>
            <a:off x="2500298" y="2786058"/>
            <a:ext cx="376979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6" name="Equation" r:id="rId12" imgW="164957" imgH="253780" progId="">
                    <p:embed/>
                  </p:oleObj>
                </mc:Choice>
                <mc:Fallback>
                  <p:oleObj name="Equation" r:id="rId12" imgW="164957" imgH="253780" progId="">
                    <p:embed/>
                    <p:pic>
                      <p:nvPicPr>
                        <p:cNvPr id="0" name="Picture 15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298" y="2786058"/>
                          <a:ext cx="376979" cy="569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0"/>
            <p:cNvGraphicFramePr>
              <a:graphicFrameLocks noChangeAspect="1"/>
            </p:cNvGraphicFramePr>
            <p:nvPr/>
          </p:nvGraphicFramePr>
          <p:xfrm>
            <a:off x="1500166" y="1285860"/>
            <a:ext cx="434975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7" name="Equation" r:id="rId14" imgW="190417" imgH="253890" progId="">
                    <p:embed/>
                  </p:oleObj>
                </mc:Choice>
                <mc:Fallback>
                  <p:oleObj name="Equation" r:id="rId14" imgW="190417" imgH="253890" progId="">
                    <p:embed/>
                    <p:pic>
                      <p:nvPicPr>
                        <p:cNvPr id="0" name="Picture 15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1285860"/>
                          <a:ext cx="434975" cy="569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1"/>
            <p:cNvGraphicFramePr>
              <a:graphicFrameLocks noChangeAspect="1"/>
            </p:cNvGraphicFramePr>
            <p:nvPr/>
          </p:nvGraphicFramePr>
          <p:xfrm>
            <a:off x="1071538" y="3357562"/>
            <a:ext cx="364499" cy="501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8" name="Equation" r:id="rId16" imgW="165028" imgH="228501" progId="">
                    <p:embed/>
                  </p:oleObj>
                </mc:Choice>
                <mc:Fallback>
                  <p:oleObj name="Equation" r:id="rId16" imgW="165028" imgH="228501" progId="">
                    <p:embed/>
                    <p:pic>
                      <p:nvPicPr>
                        <p:cNvPr id="0" name="Picture 15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538" y="3357562"/>
                          <a:ext cx="364499" cy="5016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2"/>
            <p:cNvGraphicFramePr>
              <a:graphicFrameLocks noChangeAspect="1"/>
            </p:cNvGraphicFramePr>
            <p:nvPr/>
          </p:nvGraphicFramePr>
          <p:xfrm>
            <a:off x="1500166" y="2643182"/>
            <a:ext cx="428628" cy="547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49" name="Equation" r:id="rId18" imgW="177646" imgH="228402" progId="">
                    <p:embed/>
                  </p:oleObj>
                </mc:Choice>
                <mc:Fallback>
                  <p:oleObj name="Equation" r:id="rId18" imgW="177646" imgH="228402" progId="">
                    <p:embed/>
                    <p:pic>
                      <p:nvPicPr>
                        <p:cNvPr id="0" name="Picture 15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2643182"/>
                          <a:ext cx="428628" cy="547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3"/>
            <p:cNvGraphicFramePr>
              <a:graphicFrameLocks noChangeAspect="1"/>
            </p:cNvGraphicFramePr>
            <p:nvPr/>
          </p:nvGraphicFramePr>
          <p:xfrm>
            <a:off x="3000364" y="2071678"/>
            <a:ext cx="1092211" cy="557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50" name="Equation" r:id="rId20" imgW="444307" imgH="228501" progId="">
                    <p:embed/>
                  </p:oleObj>
                </mc:Choice>
                <mc:Fallback>
                  <p:oleObj name="Equation" r:id="rId20" imgW="444307" imgH="228501" progId="">
                    <p:embed/>
                    <p:pic>
                      <p:nvPicPr>
                        <p:cNvPr id="0" name="Picture 15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0364" y="2071678"/>
                          <a:ext cx="1092211" cy="5577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4"/>
            <p:cNvGraphicFramePr>
              <a:graphicFrameLocks noChangeAspect="1"/>
            </p:cNvGraphicFramePr>
            <p:nvPr/>
          </p:nvGraphicFramePr>
          <p:xfrm>
            <a:off x="4357686" y="3000372"/>
            <a:ext cx="357190" cy="326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51" name="Equation" r:id="rId22" imgW="177492" imgH="164814" progId="">
                    <p:embed/>
                  </p:oleObj>
                </mc:Choice>
                <mc:Fallback>
                  <p:oleObj name="Equation" r:id="rId22" imgW="177492" imgH="164814" progId="">
                    <p:embed/>
                    <p:pic>
                      <p:nvPicPr>
                        <p:cNvPr id="0" name="Picture 15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7686" y="3000372"/>
                          <a:ext cx="357190" cy="3269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5"/>
            <p:cNvGraphicFramePr>
              <a:graphicFrameLocks noChangeAspect="1"/>
            </p:cNvGraphicFramePr>
            <p:nvPr/>
          </p:nvGraphicFramePr>
          <p:xfrm>
            <a:off x="1500166" y="3429000"/>
            <a:ext cx="370029" cy="409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52" name="Equation" r:id="rId23" imgW="203112" imgH="228501" progId="">
                    <p:embed/>
                  </p:oleObj>
                </mc:Choice>
                <mc:Fallback>
                  <p:oleObj name="Equation" r:id="rId23" imgW="203112" imgH="228501" progId="">
                    <p:embed/>
                    <p:pic>
                      <p:nvPicPr>
                        <p:cNvPr id="0" name="Picture 15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3429000"/>
                          <a:ext cx="370029" cy="4095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6"/>
            <p:cNvGraphicFramePr>
              <a:graphicFrameLocks noChangeAspect="1"/>
            </p:cNvGraphicFramePr>
            <p:nvPr/>
          </p:nvGraphicFramePr>
          <p:xfrm>
            <a:off x="2571736" y="3429000"/>
            <a:ext cx="39370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53" name="Equation" r:id="rId25" imgW="215806" imgH="228501" progId="">
                    <p:embed/>
                  </p:oleObj>
                </mc:Choice>
                <mc:Fallback>
                  <p:oleObj name="Equation" r:id="rId25" imgW="215806" imgH="228501" progId="">
                    <p:embed/>
                    <p:pic>
                      <p:nvPicPr>
                        <p:cNvPr id="0" name="Picture 15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1736" y="3429000"/>
                          <a:ext cx="393700" cy="409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Полилиния 33"/>
            <p:cNvSpPr/>
            <p:nvPr/>
          </p:nvSpPr>
          <p:spPr>
            <a:xfrm>
              <a:off x="1285852" y="2786058"/>
              <a:ext cx="357190" cy="642942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35" name="Полилиния 34"/>
            <p:cNvSpPr/>
            <p:nvPr/>
          </p:nvSpPr>
          <p:spPr>
            <a:xfrm>
              <a:off x="1785918" y="2643182"/>
              <a:ext cx="357190" cy="785818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36" name="Полилиния 35"/>
            <p:cNvSpPr/>
            <p:nvPr/>
          </p:nvSpPr>
          <p:spPr>
            <a:xfrm>
              <a:off x="1428728" y="3214686"/>
              <a:ext cx="71438" cy="214314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cxnSp>
          <p:nvCxnSpPr>
            <p:cNvPr id="37" name="Прямая соединительная линия 36"/>
            <p:cNvCxnSpPr/>
            <p:nvPr/>
          </p:nvCxnSpPr>
          <p:spPr>
            <a:xfrm rot="10800000" flipV="1">
              <a:off x="1285852" y="3286124"/>
              <a:ext cx="215902" cy="21431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1066800" y="895350"/>
          <a:ext cx="3048001" cy="619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4" name="Equation" r:id="rId27" imgW="1231366" imgH="253890" progId="">
                  <p:embed/>
                </p:oleObj>
              </mc:Choice>
              <mc:Fallback>
                <p:oleObj name="Equation" r:id="rId27" imgW="1231366" imgH="253890" progId="">
                  <p:embed/>
                  <p:pic>
                    <p:nvPicPr>
                      <p:cNvPr id="0" name="Picture 1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895350"/>
                        <a:ext cx="3048001" cy="6196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72" name="Object 16"/>
          <p:cNvGraphicFramePr>
            <a:graphicFrameLocks noChangeAspect="1"/>
          </p:cNvGraphicFramePr>
          <p:nvPr/>
        </p:nvGraphicFramePr>
        <p:xfrm>
          <a:off x="1143000" y="1752600"/>
          <a:ext cx="2967939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5" name="Equation" r:id="rId29" imgW="1282700" imgH="254000" progId="">
                  <p:embed/>
                </p:oleObj>
              </mc:Choice>
              <mc:Fallback>
                <p:oleObj name="Equation" r:id="rId29" imgW="1282700" imgH="254000" progId="">
                  <p:embed/>
                  <p:pic>
                    <p:nvPicPr>
                      <p:cNvPr id="0" name="Picture 1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2967939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74" name="Object 18"/>
          <p:cNvGraphicFramePr>
            <a:graphicFrameLocks noChangeAspect="1"/>
          </p:cNvGraphicFramePr>
          <p:nvPr/>
        </p:nvGraphicFramePr>
        <p:xfrm>
          <a:off x="304800" y="2362200"/>
          <a:ext cx="48564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6" name="Equation" r:id="rId31" imgW="1663700" imgH="254000" progId="">
                  <p:embed/>
                </p:oleObj>
              </mc:Choice>
              <mc:Fallback>
                <p:oleObj name="Equation" r:id="rId31" imgW="1663700" imgH="254000" progId="">
                  <p:embed/>
                  <p:pic>
                    <p:nvPicPr>
                      <p:cNvPr id="0" name="Picture 1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62200"/>
                        <a:ext cx="4856463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0" y="3810000"/>
          <a:ext cx="5105400" cy="61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7" name="Equation" r:id="rId33" imgW="2070100" imgH="254000" progId="">
                  <p:embed/>
                </p:oleObj>
              </mc:Choice>
              <mc:Fallback>
                <p:oleObj name="Equation" r:id="rId33" imgW="2070100" imgH="254000" progId="">
                  <p:embed/>
                  <p:pic>
                    <p:nvPicPr>
                      <p:cNvPr id="0" name="Picture 1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0"/>
                        <a:ext cx="5105400" cy="6193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78" name="Object 22"/>
          <p:cNvGraphicFramePr>
            <a:graphicFrameLocks noChangeAspect="1"/>
          </p:cNvGraphicFramePr>
          <p:nvPr/>
        </p:nvGraphicFramePr>
        <p:xfrm>
          <a:off x="0" y="4495800"/>
          <a:ext cx="373742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8" name="Equation" r:id="rId35" imgW="1625600" imgH="431800" progId="">
                  <p:embed/>
                </p:oleObj>
              </mc:Choice>
              <mc:Fallback>
                <p:oleObj name="Equation" r:id="rId35" imgW="1625600" imgH="431800" progId="">
                  <p:embed/>
                  <p:pic>
                    <p:nvPicPr>
                      <p:cNvPr id="0" name="Picture 1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95800"/>
                        <a:ext cx="3737428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82" name="Object 26"/>
          <p:cNvGraphicFramePr>
            <a:graphicFrameLocks noChangeAspect="1"/>
          </p:cNvGraphicFramePr>
          <p:nvPr/>
        </p:nvGraphicFramePr>
        <p:xfrm>
          <a:off x="2362200" y="1295400"/>
          <a:ext cx="630237" cy="61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9" name="Equation" r:id="rId37" imgW="139700" imgH="139700" progId="">
                  <p:embed/>
                </p:oleObj>
              </mc:Choice>
              <mc:Fallback>
                <p:oleObj name="Equation" r:id="rId37" imgW="139700" imgH="139700" progId="">
                  <p:embed/>
                  <p:pic>
                    <p:nvPicPr>
                      <p:cNvPr id="0" name="Picture 1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295400"/>
                        <a:ext cx="630237" cy="618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83" name="Object 27"/>
          <p:cNvGraphicFramePr>
            <a:graphicFrameLocks noChangeAspect="1"/>
          </p:cNvGraphicFramePr>
          <p:nvPr/>
        </p:nvGraphicFramePr>
        <p:xfrm>
          <a:off x="2438400" y="2133600"/>
          <a:ext cx="5730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0" name="Equation" r:id="rId39" imgW="126780" imgH="114102" progId="">
                  <p:embed/>
                </p:oleObj>
              </mc:Choice>
              <mc:Fallback>
                <p:oleObj name="Equation" r:id="rId39" imgW="126780" imgH="114102" progId="">
                  <p:embed/>
                  <p:pic>
                    <p:nvPicPr>
                      <p:cNvPr id="0" name="Picture 1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33600"/>
                        <a:ext cx="573088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0" y="3198167"/>
            <a:ext cx="51054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Juwmaqlawshı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amplituda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86200" y="4724400"/>
            <a:ext cx="4953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Noqatlıq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baslanǵısh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faza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0" y="5638800"/>
            <a:ext cx="8991600" cy="12003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Birdey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baǵıttaǵı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birdey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jiyilikli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eki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garmonikalıq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terbelislerdiń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jıyındısı</a:t>
            </a:r>
            <a:r>
              <a:rPr lang="ru-RU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</a:rPr>
              <a:t>sol </a:t>
            </a:r>
            <a:r>
              <a:rPr lang="en-US" sz="2400" b="1" dirty="0" err="1" smtClean="0">
                <a:solidFill>
                  <a:prstClr val="black"/>
                </a:solidFill>
              </a:rPr>
              <a:t>baǵıtta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hám</a:t>
            </a:r>
            <a:r>
              <a:rPr lang="en-US" sz="2400" b="1" dirty="0" smtClean="0">
                <a:solidFill>
                  <a:prstClr val="black"/>
                </a:solidFill>
              </a:rPr>
              <a:t> sol </a:t>
            </a:r>
            <a:r>
              <a:rPr lang="en-US" sz="2400" b="1" dirty="0" err="1" smtClean="0">
                <a:solidFill>
                  <a:prstClr val="black"/>
                </a:solidFill>
              </a:rPr>
              <a:t>jiyiliktegi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qosılǵan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garmonikalıq</a:t>
            </a:r>
            <a:r>
              <a:rPr lang="en-US" sz="2400" b="1" i="1" dirty="0" smtClean="0">
                <a:solidFill>
                  <a:prstClr val="black"/>
                </a:solidFill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</a:rPr>
              <a:t>terbelis</a:t>
            </a:r>
            <a:r>
              <a:rPr lang="ru-RU" sz="2400" dirty="0" smtClean="0">
                <a:solidFill>
                  <a:prstClr val="black"/>
                </a:solidFill>
              </a:rPr>
              <a:t>.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5084" name="Object 28"/>
          <p:cNvGraphicFramePr>
            <a:graphicFrameLocks noChangeAspect="1"/>
          </p:cNvGraphicFramePr>
          <p:nvPr/>
        </p:nvGraphicFramePr>
        <p:xfrm>
          <a:off x="5670550" y="3886200"/>
          <a:ext cx="25288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1" name="Equation" r:id="rId41" imgW="1054100" imgH="254000" progId="">
                  <p:embed/>
                </p:oleObj>
              </mc:Choice>
              <mc:Fallback>
                <p:oleObj name="Equation" r:id="rId41" imgW="1054100" imgH="254000" progId="">
                  <p:embed/>
                  <p:pic>
                    <p:nvPicPr>
                      <p:cNvPr id="0" name="Picture 1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3886200"/>
                        <a:ext cx="252888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1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/>
        </p:nvSpPr>
        <p:spPr>
          <a:xfrm>
            <a:off x="5029200" y="4419600"/>
            <a:ext cx="3657600" cy="1066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5562600" y="2895600"/>
            <a:ext cx="2438400" cy="685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533400" y="5410200"/>
            <a:ext cx="3810000" cy="990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3276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Tepkiler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53249" name="Рисунок 310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0324" y="228599"/>
            <a:ext cx="4685076" cy="144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573560" y="4267200"/>
          <a:ext cx="333632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2" name="Equation" r:id="rId5" imgW="1371600" imgH="254000" progId="">
                  <p:embed/>
                </p:oleObj>
              </mc:Choice>
              <mc:Fallback>
                <p:oleObj name="Equation" r:id="rId5" imgW="1371600" imgH="254000" progId="">
                  <p:embed/>
                  <p:pic>
                    <p:nvPicPr>
                      <p:cNvPr id="0" name="Picture 5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0" y="4267200"/>
                        <a:ext cx="3336326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609600" y="5410200"/>
          <a:ext cx="367513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3" name="Equation" r:id="rId7" imgW="1600200" imgH="431800" progId="">
                  <p:embed/>
                </p:oleObj>
              </mc:Choice>
              <mc:Fallback>
                <p:oleObj name="Equation" r:id="rId7" imgW="1600200" imgH="431800" progId="">
                  <p:embed/>
                  <p:pic>
                    <p:nvPicPr>
                      <p:cNvPr id="0" name="Picture 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410200"/>
                        <a:ext cx="3675138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5105400" y="4419600"/>
          <a:ext cx="3369734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4" name="Equation" r:id="rId9" imgW="1346200" imgH="431800" progId="">
                  <p:embed/>
                </p:oleObj>
              </mc:Choice>
              <mc:Fallback>
                <p:oleObj name="Equation" r:id="rId9" imgW="1346200" imgH="431800" progId="">
                  <p:embed/>
                  <p:pic>
                    <p:nvPicPr>
                      <p:cNvPr id="0" name="Picture 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419600"/>
                        <a:ext cx="3369734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990600" y="3429000"/>
          <a:ext cx="2590800" cy="64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5" name="Equation" r:id="rId11" imgW="901309" imgH="228501" progId="">
                  <p:embed/>
                </p:oleObj>
              </mc:Choice>
              <mc:Fallback>
                <p:oleObj name="Equation" r:id="rId11" imgW="901309" imgH="228501" progId="">
                  <p:embed/>
                  <p:pic>
                    <p:nvPicPr>
                      <p:cNvPr id="0" name="Picture 5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429000"/>
                        <a:ext cx="2590800" cy="6452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1828800" y="3962400"/>
          <a:ext cx="620024" cy="47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6" name="Equation" r:id="rId13" imgW="139700" imgH="139700" progId="">
                  <p:embed/>
                </p:oleObj>
              </mc:Choice>
              <mc:Fallback>
                <p:oleObj name="Equation" r:id="rId13" imgW="139700" imgH="139700" progId="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962400"/>
                        <a:ext cx="620024" cy="4778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0" name="Object 12"/>
          <p:cNvGraphicFramePr>
            <a:graphicFrameLocks noChangeAspect="1"/>
          </p:cNvGraphicFramePr>
          <p:nvPr/>
        </p:nvGraphicFramePr>
        <p:xfrm>
          <a:off x="1828800" y="4953000"/>
          <a:ext cx="5635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7" name="Equation" r:id="rId15" imgW="126780" imgH="114102" progId="">
                  <p:embed/>
                </p:oleObj>
              </mc:Choice>
              <mc:Fallback>
                <p:oleObj name="Equation" r:id="rId15" imgW="126780" imgH="114102" progId="">
                  <p:embed/>
                  <p:pic>
                    <p:nvPicPr>
                      <p:cNvPr id="0" name="Picture 5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953000"/>
                        <a:ext cx="563563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572000" y="5638800"/>
            <a:ext cx="4191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ru-RU" sz="2400" b="1" dirty="0" smtClean="0">
                <a:solidFill>
                  <a:prstClr val="black"/>
                </a:solidFill>
              </a:rPr>
              <a:t>- </a:t>
            </a:r>
            <a:r>
              <a:rPr lang="en-US" sz="2400" b="1" dirty="0" err="1" smtClean="0">
                <a:solidFill>
                  <a:prstClr val="black"/>
                </a:solidFill>
              </a:rPr>
              <a:t>tepkili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terbelisler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teńlemesi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3886200"/>
            <a:ext cx="4191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Tepkiler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amplitudası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8" name="Стрелка вправо 17"/>
          <p:cNvSpPr/>
          <p:nvPr/>
        </p:nvSpPr>
        <p:spPr>
          <a:xfrm rot="5400000">
            <a:off x="6553200" y="33528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4305300" y="55626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326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3261" name="Object 13"/>
          <p:cNvGraphicFramePr>
            <a:graphicFrameLocks noChangeAspect="1"/>
          </p:cNvGraphicFramePr>
          <p:nvPr/>
        </p:nvGraphicFramePr>
        <p:xfrm>
          <a:off x="5638800" y="2895599"/>
          <a:ext cx="2133600" cy="62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88" name="Equation" r:id="rId17" imgW="787400" imgH="228600" progId="">
                  <p:embed/>
                </p:oleObj>
              </mc:Choice>
              <mc:Fallback>
                <p:oleObj name="Equation" r:id="rId17" imgW="787400" imgH="228600" progId="">
                  <p:embed/>
                  <p:pic>
                    <p:nvPicPr>
                      <p:cNvPr id="0" name="Picture 5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895599"/>
                        <a:ext cx="2133600" cy="625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72000" y="1981200"/>
            <a:ext cx="4191000" cy="46166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Tepkiler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jiyiligi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23" name="Стрелка вправо 22"/>
          <p:cNvSpPr/>
          <p:nvPr/>
        </p:nvSpPr>
        <p:spPr>
          <a:xfrm rot="5400000">
            <a:off x="6477000" y="2286000"/>
            <a:ext cx="533400" cy="6858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28600" y="1295400"/>
            <a:ext cx="4191000" cy="2133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b="1" dirty="0" err="1" smtClean="0"/>
              <a:t>Bir-birine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jaqın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jiyilikli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eki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garmonikalıq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terbelislerdi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qosqanda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payda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bolatuǵın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terbelisler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amplitudasınıń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dáwirli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ózgeriwi</a:t>
            </a:r>
            <a:r>
              <a:rPr lang="en-US" sz="2600" b="1" dirty="0" smtClean="0"/>
              <a:t>  </a:t>
            </a:r>
            <a:r>
              <a:rPr lang="en-US" sz="2600" b="1" i="1" dirty="0" err="1" smtClean="0"/>
              <a:t>tepkiler</a:t>
            </a:r>
            <a:r>
              <a:rPr lang="ru-RU" sz="2600" b="1" i="1" dirty="0" smtClean="0"/>
              <a:t> </a:t>
            </a:r>
            <a:r>
              <a:rPr lang="en-US" sz="2600" b="1" dirty="0" err="1" smtClean="0"/>
              <a:t>dep</a:t>
            </a:r>
            <a:r>
              <a:rPr lang="ru-RU" sz="2600" b="1" dirty="0" smtClean="0"/>
              <a:t> </a:t>
            </a:r>
            <a:r>
              <a:rPr lang="en-US" sz="2600" b="1" dirty="0" err="1" smtClean="0"/>
              <a:t>ataladı</a:t>
            </a:r>
            <a:r>
              <a:rPr lang="en-US" sz="2600" b="1" dirty="0" smtClean="0"/>
              <a:t>.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972175" y="3238500"/>
            <a:ext cx="819150" cy="1905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smtClean="0">
                <a:solidFill>
                  <a:prstClr val="black"/>
                </a:solidFill>
              </a:rPr>
              <a:t>тепки</a:t>
            </a:r>
            <a:endParaRPr lang="ru-RU" sz="1400">
              <a:solidFill>
                <a:prstClr val="black"/>
              </a:solidFill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410200" y="4968240"/>
            <a:ext cx="819150" cy="19050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smtClean="0">
                <a:solidFill>
                  <a:prstClr val="black"/>
                </a:solidFill>
              </a:rPr>
              <a:t>тепки</a:t>
            </a:r>
            <a:endParaRPr lang="ru-RU" sz="1400">
              <a:solidFill>
                <a:prstClr val="black"/>
              </a:solidFill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6000760" y="3214686"/>
            <a:ext cx="785818" cy="3635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tepki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5429256" y="4929198"/>
            <a:ext cx="785818" cy="3635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tepki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9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2428860" y="5357826"/>
            <a:ext cx="4572000" cy="1219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Birdey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jiyilikli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ózara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perpendikulyar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bolǵan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terbelislerdi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qosıw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z-Cyrl-UZ" sz="2400" b="1" i="1" dirty="0" smtClean="0"/>
              <a:t>Х 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uz-Cyrl-UZ" sz="2400" b="1" i="1" dirty="0" smtClean="0"/>
              <a:t> </a:t>
            </a:r>
            <a:r>
              <a:rPr lang="en-US" sz="2400" b="1" i="1" dirty="0" smtClean="0"/>
              <a:t>Y</a:t>
            </a:r>
            <a:r>
              <a:rPr lang="ru-RU" sz="2400" b="1" i="1" dirty="0" smtClean="0"/>
              <a:t> 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kósherler</a:t>
            </a:r>
            <a:r>
              <a:rPr lang="uz-Cyrl-UZ" sz="2400" b="1" dirty="0" smtClean="0"/>
              <a:t>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perpendikulyar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birdey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terbelislerdi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alamız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 marL="0" indent="0">
              <a:buNone/>
            </a:pPr>
            <a:endParaRPr lang="ru-RU" sz="2400" b="1" dirty="0" smtClean="0"/>
          </a:p>
          <a:p>
            <a:pPr marL="0" indent="0">
              <a:buNone/>
            </a:pPr>
            <a:endParaRPr lang="ru-RU" sz="2400" b="1" dirty="0" smtClean="0"/>
          </a:p>
          <a:p>
            <a:pPr algn="ctr">
              <a:buNone/>
            </a:pPr>
            <a:r>
              <a:rPr lang="uz-Latn-UZ" sz="2400" b="1" dirty="0" smtClean="0"/>
              <a:t>bul jerde</a:t>
            </a:r>
            <a:r>
              <a:rPr lang="ru-RU" sz="2400" b="1" dirty="0" smtClean="0"/>
              <a:t> </a:t>
            </a:r>
            <a:r>
              <a:rPr lang="ru-RU" sz="2400" b="1" i="1" dirty="0" smtClean="0">
                <a:sym typeface="Symbol"/>
              </a:rPr>
              <a:t></a:t>
            </a:r>
            <a:r>
              <a:rPr lang="ru-RU" sz="2400" b="1" dirty="0" smtClean="0"/>
              <a:t>  - </a:t>
            </a:r>
            <a:r>
              <a:rPr lang="uz-Latn-UZ" sz="2400" b="1" dirty="0" smtClean="0"/>
              <a:t>terbelisler fazaları ayırması,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А </a:t>
            </a:r>
            <a:r>
              <a:rPr lang="uz-Latn-UZ" sz="2400" b="1" dirty="0" smtClean="0"/>
              <a:t>hám</a:t>
            </a:r>
            <a:r>
              <a:rPr lang="ru-RU" sz="2400" b="1" i="1" dirty="0" smtClean="0"/>
              <a:t> В </a:t>
            </a:r>
            <a:r>
              <a:rPr lang="ru-RU" sz="2400" b="1" dirty="0" smtClean="0"/>
              <a:t>— </a:t>
            </a:r>
            <a:r>
              <a:rPr lang="uz-Latn-UZ" sz="2400" b="1" dirty="0" smtClean="0"/>
              <a:t>olardıń amplitudaları</a:t>
            </a:r>
            <a:r>
              <a:rPr lang="ru-RU" sz="2400" b="1" dirty="0" smtClean="0"/>
              <a:t>. </a:t>
            </a:r>
          </a:p>
          <a:p>
            <a:pPr algn="ctr">
              <a:buNone/>
            </a:pPr>
            <a:r>
              <a:rPr lang="uz-Latn-UZ" sz="2400" b="1" dirty="0" smtClean="0"/>
              <a:t>Juwmaqlawshı terbeliw traektoriyası teńlemesi – koordinatalar kósherlerine salıstırǵanda qálegen jaylasqan ellips teńlemesi.</a:t>
            </a:r>
            <a:r>
              <a:rPr lang="uz-Cyrl-UZ" sz="2400" b="1" dirty="0" smtClean="0"/>
              <a:t> </a:t>
            </a:r>
            <a:r>
              <a:rPr lang="uz-Latn-UZ" sz="2400" b="1" dirty="0" smtClean="0"/>
              <a:t>Bunday terbelisler </a:t>
            </a:r>
            <a:r>
              <a:rPr lang="uz-Latn-UZ" sz="2400" b="1" i="1" dirty="0" smtClean="0"/>
              <a:t>elliptik polyarlanǵan terbelisler </a:t>
            </a:r>
            <a:r>
              <a:rPr lang="uz-Latn-UZ" sz="2400" b="1" dirty="0" smtClean="0"/>
              <a:t>dep atal</a:t>
            </a:r>
            <a:r>
              <a:rPr lang="en-US" sz="2400" b="1" dirty="0" smtClean="0"/>
              <a:t>a</a:t>
            </a:r>
            <a:r>
              <a:rPr lang="uz-Latn-UZ" sz="2400" b="1" dirty="0" smtClean="0"/>
              <a:t>dı.</a:t>
            </a:r>
            <a:endParaRPr lang="ru-RU" sz="2400" b="1" dirty="0" smtClean="0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2143108" y="2500306"/>
          <a:ext cx="481089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6" name="Equation" r:id="rId4" imgW="1981200" imgH="254000" progId="">
                  <p:embed/>
                </p:oleObj>
              </mc:Choice>
              <mc:Fallback>
                <p:oleObj name="Equation" r:id="rId4" imgW="1981200" imgH="254000" progId="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2500306"/>
                        <a:ext cx="481089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2857488" y="5572140"/>
          <a:ext cx="3810000" cy="88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7" name="Equation" r:id="rId6" imgW="1816100" imgH="419100" progId="">
                  <p:embed/>
                </p:oleObj>
              </mc:Choice>
              <mc:Fallback>
                <p:oleObj name="Equation" r:id="rId6" imgW="1816100" imgH="419100" progId="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488" y="5572140"/>
                        <a:ext cx="3810000" cy="88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88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Скругленный прямоугольник 46"/>
          <p:cNvSpPr/>
          <p:nvPr/>
        </p:nvSpPr>
        <p:spPr>
          <a:xfrm>
            <a:off x="4953000" y="2362200"/>
            <a:ext cx="20574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2" name="Группа 77"/>
          <p:cNvGrpSpPr/>
          <p:nvPr/>
        </p:nvGrpSpPr>
        <p:grpSpPr>
          <a:xfrm>
            <a:off x="142844" y="0"/>
            <a:ext cx="3214710" cy="3133743"/>
            <a:chOff x="0" y="0"/>
            <a:chExt cx="3214710" cy="3133743"/>
          </a:xfrm>
        </p:grpSpPr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500066" y="2571768"/>
            <a:ext cx="2289175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26" name="Equation" r:id="rId4" imgW="812447" imgH="203112" progId="">
                    <p:embed/>
                  </p:oleObj>
                </mc:Choice>
                <mc:Fallback>
                  <p:oleObj name="Equation" r:id="rId4" imgW="812447" imgH="203112" progId="">
                    <p:embed/>
                    <p:pic>
                      <p:nvPicPr>
                        <p:cNvPr id="0" name="Picture 15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6" y="2571768"/>
                          <a:ext cx="2289175" cy="561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Группа 58"/>
            <p:cNvGrpSpPr/>
            <p:nvPr/>
          </p:nvGrpSpPr>
          <p:grpSpPr>
            <a:xfrm>
              <a:off x="0" y="0"/>
              <a:ext cx="3214710" cy="2571768"/>
              <a:chOff x="142844" y="1357298"/>
              <a:chExt cx="3214710" cy="2571768"/>
            </a:xfrm>
          </p:grpSpPr>
          <p:graphicFrame>
            <p:nvGraphicFramePr>
              <p:cNvPr id="6" name="Object 10"/>
              <p:cNvGraphicFramePr>
                <a:graphicFrameLocks noChangeAspect="1"/>
              </p:cNvGraphicFramePr>
              <p:nvPr/>
            </p:nvGraphicFramePr>
            <p:xfrm>
              <a:off x="2357422" y="2214554"/>
              <a:ext cx="357190" cy="4186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27" name="Equation" r:id="rId6" imgW="139579" imgH="164957" progId="">
                      <p:embed/>
                    </p:oleObj>
                  </mc:Choice>
                  <mc:Fallback>
                    <p:oleObj name="Equation" r:id="rId6" imgW="139579" imgH="164957" progId="">
                      <p:embed/>
                      <p:pic>
                        <p:nvPicPr>
                          <p:cNvPr id="0" name="Picture 15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57422" y="2214554"/>
                            <a:ext cx="357190" cy="4186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" name="Прямая соединительная линия 7"/>
              <p:cNvCxnSpPr/>
              <p:nvPr/>
            </p:nvCxnSpPr>
            <p:spPr>
              <a:xfrm rot="10800000">
                <a:off x="1714480" y="2000240"/>
                <a:ext cx="107157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 стрелкой 8"/>
              <p:cNvCxnSpPr/>
              <p:nvPr/>
            </p:nvCxnSpPr>
            <p:spPr>
              <a:xfrm flipV="1">
                <a:off x="642910" y="2000240"/>
                <a:ext cx="2143140" cy="142876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0"/>
              <p:cNvGraphicFramePr>
                <a:graphicFrameLocks noChangeAspect="1"/>
              </p:cNvGraphicFramePr>
              <p:nvPr/>
            </p:nvGraphicFramePr>
            <p:xfrm>
              <a:off x="2214546" y="2714620"/>
              <a:ext cx="347663" cy="3698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28" name="Equation" r:id="rId8" imgW="152268" imgH="164957" progId="">
                      <p:embed/>
                    </p:oleObj>
                  </mc:Choice>
                  <mc:Fallback>
                    <p:oleObj name="Equation" r:id="rId8" imgW="152268" imgH="164957" progId="">
                      <p:embed/>
                      <p:pic>
                        <p:nvPicPr>
                          <p:cNvPr id="0" name="Picture 15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4546" y="2714620"/>
                            <a:ext cx="347663" cy="3698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4"/>
              <p:cNvGraphicFramePr>
                <a:graphicFrameLocks noChangeAspect="1"/>
              </p:cNvGraphicFramePr>
              <p:nvPr/>
            </p:nvGraphicFramePr>
            <p:xfrm>
              <a:off x="3000364" y="2500306"/>
              <a:ext cx="357190" cy="3269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29" name="Equation" r:id="rId10" imgW="177492" imgH="164814" progId="">
                      <p:embed/>
                    </p:oleObj>
                  </mc:Choice>
                  <mc:Fallback>
                    <p:oleObj name="Equation" r:id="rId10" imgW="177492" imgH="164814" progId="">
                      <p:embed/>
                      <p:pic>
                        <p:nvPicPr>
                          <p:cNvPr id="0" name="Picture 15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00364" y="2500306"/>
                            <a:ext cx="357190" cy="32695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Полилиния 18"/>
              <p:cNvSpPr/>
              <p:nvPr/>
            </p:nvSpPr>
            <p:spPr>
              <a:xfrm>
                <a:off x="2214546" y="2357430"/>
                <a:ext cx="285752" cy="357190"/>
              </a:xfrm>
              <a:custGeom>
                <a:avLst/>
                <a:gdLst>
                  <a:gd name="connsiteX0" fmla="*/ 0 w 150126"/>
                  <a:gd name="connsiteY0" fmla="*/ 0 h 300250"/>
                  <a:gd name="connsiteX1" fmla="*/ 109183 w 150126"/>
                  <a:gd name="connsiteY1" fmla="*/ 109182 h 300250"/>
                  <a:gd name="connsiteX2" fmla="*/ 150126 w 150126"/>
                  <a:gd name="connsiteY2" fmla="*/ 300250 h 3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126" h="300250">
                    <a:moveTo>
                      <a:pt x="0" y="0"/>
                    </a:moveTo>
                    <a:cubicBezTo>
                      <a:pt x="42081" y="29570"/>
                      <a:pt x="84162" y="59140"/>
                      <a:pt x="109183" y="109182"/>
                    </a:cubicBezTo>
                    <a:cubicBezTo>
                      <a:pt x="134204" y="159224"/>
                      <a:pt x="142165" y="229737"/>
                      <a:pt x="150126" y="300250"/>
                    </a:cubicBezTo>
                  </a:path>
                </a:pathLst>
              </a:cu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Прямая со стрелкой 22"/>
              <p:cNvCxnSpPr/>
              <p:nvPr/>
            </p:nvCxnSpPr>
            <p:spPr>
              <a:xfrm rot="5400000" flipH="1" flipV="1">
                <a:off x="536547" y="2749545"/>
                <a:ext cx="2357454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 стрелкой 31"/>
              <p:cNvCxnSpPr/>
              <p:nvPr/>
            </p:nvCxnSpPr>
            <p:spPr>
              <a:xfrm>
                <a:off x="500034" y="2714620"/>
                <a:ext cx="250033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/>
              <p:cNvCxnSpPr/>
              <p:nvPr/>
            </p:nvCxnSpPr>
            <p:spPr>
              <a:xfrm rot="10800000">
                <a:off x="642910" y="3429000"/>
                <a:ext cx="107157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/>
              <p:cNvCxnSpPr/>
              <p:nvPr/>
            </p:nvCxnSpPr>
            <p:spPr>
              <a:xfrm rot="5400000">
                <a:off x="285720" y="3071810"/>
                <a:ext cx="71438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единительная линия 52"/>
              <p:cNvCxnSpPr/>
              <p:nvPr/>
            </p:nvCxnSpPr>
            <p:spPr>
              <a:xfrm rot="5400000">
                <a:off x="2429654" y="2356636"/>
                <a:ext cx="71438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2540" name="Object 12"/>
              <p:cNvGraphicFramePr>
                <a:graphicFrameLocks noChangeAspect="1"/>
              </p:cNvGraphicFramePr>
              <p:nvPr/>
            </p:nvGraphicFramePr>
            <p:xfrm>
              <a:off x="1714480" y="1357298"/>
              <a:ext cx="280988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30" name="Equation" r:id="rId12" imgW="139579" imgH="164957" progId="">
                      <p:embed/>
                    </p:oleObj>
                  </mc:Choice>
                  <mc:Fallback>
                    <p:oleObj name="Equation" r:id="rId12" imgW="139579" imgH="164957" progId="">
                      <p:embed/>
                      <p:pic>
                        <p:nvPicPr>
                          <p:cNvPr id="0" name="Picture 15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14480" y="1357298"/>
                            <a:ext cx="280988" cy="3270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1" name="Object 13"/>
              <p:cNvGraphicFramePr>
                <a:graphicFrameLocks noChangeAspect="1"/>
              </p:cNvGraphicFramePr>
              <p:nvPr/>
            </p:nvGraphicFramePr>
            <p:xfrm>
              <a:off x="2786050" y="2143116"/>
              <a:ext cx="34766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31" name="Equation" r:id="rId14" imgW="152268" imgH="164957" progId="">
                      <p:embed/>
                    </p:oleObj>
                  </mc:Choice>
                  <mc:Fallback>
                    <p:oleObj name="Equation" r:id="rId14" imgW="152268" imgH="164957" progId="">
                      <p:embed/>
                      <p:pic>
                        <p:nvPicPr>
                          <p:cNvPr id="0" name="Picture 15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6050" y="2143116"/>
                            <a:ext cx="347662" cy="3698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2" name="Object 14"/>
              <p:cNvGraphicFramePr>
                <a:graphicFrameLocks noChangeAspect="1"/>
              </p:cNvGraphicFramePr>
              <p:nvPr/>
            </p:nvGraphicFramePr>
            <p:xfrm>
              <a:off x="142844" y="2857496"/>
              <a:ext cx="55086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32" name="Equation" r:id="rId16" imgW="241091" imgH="164957" progId="">
                      <p:embed/>
                    </p:oleObj>
                  </mc:Choice>
                  <mc:Fallback>
                    <p:oleObj name="Equation" r:id="rId16" imgW="241091" imgH="164957" progId="">
                      <p:embed/>
                      <p:pic>
                        <p:nvPicPr>
                          <p:cNvPr id="0" name="Picture 150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844" y="2857496"/>
                            <a:ext cx="550862" cy="3698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543" name="Object 15"/>
              <p:cNvGraphicFramePr>
                <a:graphicFrameLocks noChangeAspect="1"/>
              </p:cNvGraphicFramePr>
              <p:nvPr/>
            </p:nvGraphicFramePr>
            <p:xfrm>
              <a:off x="857224" y="2357430"/>
              <a:ext cx="550863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33" name="Equation" r:id="rId18" imgW="241091" imgH="164957" progId="">
                      <p:embed/>
                    </p:oleObj>
                  </mc:Choice>
                  <mc:Fallback>
                    <p:oleObj name="Equation" r:id="rId18" imgW="241091" imgH="164957" progId="">
                      <p:embed/>
                      <p:pic>
                        <p:nvPicPr>
                          <p:cNvPr id="0" name="Picture 15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7224" y="2357430"/>
                            <a:ext cx="550863" cy="3698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Группа 76"/>
          <p:cNvGrpSpPr/>
          <p:nvPr/>
        </p:nvGrpSpPr>
        <p:grpSpPr>
          <a:xfrm>
            <a:off x="214282" y="3071810"/>
            <a:ext cx="3123766" cy="3205177"/>
            <a:chOff x="3591342" y="1357298"/>
            <a:chExt cx="3123766" cy="3205177"/>
          </a:xfrm>
        </p:grpSpPr>
        <p:graphicFrame>
          <p:nvGraphicFramePr>
            <p:cNvPr id="61" name="Object 10"/>
            <p:cNvGraphicFramePr>
              <a:graphicFrameLocks noChangeAspect="1"/>
            </p:cNvGraphicFramePr>
            <p:nvPr/>
          </p:nvGraphicFramePr>
          <p:xfrm flipH="1">
            <a:off x="5143504" y="2071678"/>
            <a:ext cx="373062" cy="418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4" name="Equation" r:id="rId20" imgW="139579" imgH="164957" progId="">
                    <p:embed/>
                  </p:oleObj>
                </mc:Choice>
                <mc:Fallback>
                  <p:oleObj name="Equation" r:id="rId20" imgW="139579" imgH="164957" progId="">
                    <p:embed/>
                    <p:pic>
                      <p:nvPicPr>
                        <p:cNvPr id="0" name="Picture 15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5143504" y="2071678"/>
                          <a:ext cx="373062" cy="4186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Прямая соединительная линия 61"/>
            <p:cNvCxnSpPr/>
            <p:nvPr/>
          </p:nvCxnSpPr>
          <p:spPr>
            <a:xfrm rot="10800000" flipH="1">
              <a:off x="3954452" y="2000240"/>
              <a:ext cx="1119185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 flipH="1" flipV="1">
              <a:off x="3954452" y="2000240"/>
              <a:ext cx="2238369" cy="142876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" name="Object 10"/>
            <p:cNvGraphicFramePr>
              <a:graphicFrameLocks noChangeAspect="1"/>
            </p:cNvGraphicFramePr>
            <p:nvPr/>
          </p:nvGraphicFramePr>
          <p:xfrm flipH="1">
            <a:off x="5500694" y="2357430"/>
            <a:ext cx="363111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5" name="Equation" r:id="rId21" imgW="152268" imgH="164957" progId="">
                    <p:embed/>
                  </p:oleObj>
                </mc:Choice>
                <mc:Fallback>
                  <p:oleObj name="Equation" r:id="rId21" imgW="152268" imgH="164957" progId="">
                    <p:embed/>
                    <p:pic>
                      <p:nvPicPr>
                        <p:cNvPr id="0" name="Picture 15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5500694" y="2357430"/>
                          <a:ext cx="363111" cy="3698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4"/>
            <p:cNvGraphicFramePr>
              <a:graphicFrameLocks noChangeAspect="1"/>
            </p:cNvGraphicFramePr>
            <p:nvPr/>
          </p:nvGraphicFramePr>
          <p:xfrm flipH="1">
            <a:off x="6072198" y="2285992"/>
            <a:ext cx="373062" cy="326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6" name="Equation" r:id="rId23" imgW="177492" imgH="164814" progId="">
                    <p:embed/>
                  </p:oleObj>
                </mc:Choice>
                <mc:Fallback>
                  <p:oleObj name="Equation" r:id="rId23" imgW="177492" imgH="164814" progId="">
                    <p:embed/>
                    <p:pic>
                      <p:nvPicPr>
                        <p:cNvPr id="0" name="Picture 15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6072198" y="2285992"/>
                          <a:ext cx="373062" cy="3269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Полилиния 65"/>
            <p:cNvSpPr/>
            <p:nvPr/>
          </p:nvSpPr>
          <p:spPr>
            <a:xfrm rot="4624649" flipH="1">
              <a:off x="4868319" y="2146544"/>
              <a:ext cx="466418" cy="832971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cxnSp>
          <p:nvCxnSpPr>
            <p:cNvPr id="67" name="Прямая со стрелкой 66"/>
            <p:cNvCxnSpPr/>
            <p:nvPr/>
          </p:nvCxnSpPr>
          <p:spPr>
            <a:xfrm rot="16200000" flipV="1">
              <a:off x="3894081" y="2749510"/>
              <a:ext cx="2357454" cy="16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/>
            <p:cNvCxnSpPr/>
            <p:nvPr/>
          </p:nvCxnSpPr>
          <p:spPr>
            <a:xfrm flipH="1">
              <a:off x="3730616" y="2714620"/>
              <a:ext cx="261143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 rot="10800000" flipH="1">
              <a:off x="5073637" y="3429000"/>
              <a:ext cx="1119185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 rot="16200000" flipH="1">
              <a:off x="5835632" y="3071775"/>
              <a:ext cx="714380" cy="16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rot="16200000" flipH="1">
              <a:off x="3596433" y="2356601"/>
              <a:ext cx="714380" cy="165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2" name="Object 12"/>
            <p:cNvGraphicFramePr>
              <a:graphicFrameLocks noChangeAspect="1"/>
            </p:cNvGraphicFramePr>
            <p:nvPr/>
          </p:nvGraphicFramePr>
          <p:xfrm flipH="1">
            <a:off x="4780164" y="1357298"/>
            <a:ext cx="293474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7" name="Equation" r:id="rId24" imgW="139579" imgH="164957" progId="">
                    <p:embed/>
                  </p:oleObj>
                </mc:Choice>
                <mc:Fallback>
                  <p:oleObj name="Equation" r:id="rId24" imgW="139579" imgH="164957" progId="">
                    <p:embed/>
                    <p:pic>
                      <p:nvPicPr>
                        <p:cNvPr id="0" name="Picture 15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4780164" y="1357298"/>
                          <a:ext cx="293474" cy="327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13"/>
            <p:cNvGraphicFramePr>
              <a:graphicFrameLocks noChangeAspect="1"/>
            </p:cNvGraphicFramePr>
            <p:nvPr/>
          </p:nvGraphicFramePr>
          <p:xfrm flipH="1">
            <a:off x="3591342" y="2143116"/>
            <a:ext cx="36311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8" name="Equation" r:id="rId26" imgW="152268" imgH="164957" progId="">
                    <p:embed/>
                  </p:oleObj>
                </mc:Choice>
                <mc:Fallback>
                  <p:oleObj name="Equation" r:id="rId26" imgW="152268" imgH="164957" progId="">
                    <p:embed/>
                    <p:pic>
                      <p:nvPicPr>
                        <p:cNvPr id="0" name="Picture 15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3591342" y="2143116"/>
                          <a:ext cx="363110" cy="369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14"/>
            <p:cNvGraphicFramePr>
              <a:graphicFrameLocks noChangeAspect="1"/>
            </p:cNvGraphicFramePr>
            <p:nvPr/>
          </p:nvGraphicFramePr>
          <p:xfrm flipH="1">
            <a:off x="6139769" y="2857496"/>
            <a:ext cx="575339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9" name="Equation" r:id="rId28" imgW="241091" imgH="164957" progId="">
                    <p:embed/>
                  </p:oleObj>
                </mc:Choice>
                <mc:Fallback>
                  <p:oleObj name="Equation" r:id="rId28" imgW="241091" imgH="164957" progId="">
                    <p:embed/>
                    <p:pic>
                      <p:nvPicPr>
                        <p:cNvPr id="0" name="Picture 15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6139769" y="2857496"/>
                          <a:ext cx="575339" cy="369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5"/>
            <p:cNvGraphicFramePr>
              <a:graphicFrameLocks noChangeAspect="1"/>
            </p:cNvGraphicFramePr>
            <p:nvPr/>
          </p:nvGraphicFramePr>
          <p:xfrm flipH="1">
            <a:off x="4071934" y="1571612"/>
            <a:ext cx="57534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40" name="Equation" r:id="rId30" imgW="241091" imgH="164957" progId="">
                    <p:embed/>
                  </p:oleObj>
                </mc:Choice>
                <mc:Fallback>
                  <p:oleObj name="Equation" r:id="rId30" imgW="241091" imgH="164957" progId="">
                    <p:embed/>
                    <p:pic>
                      <p:nvPicPr>
                        <p:cNvPr id="0" name="Picture 15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H="1">
                          <a:off x="4071934" y="1571612"/>
                          <a:ext cx="575340" cy="369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1" name="Object 23"/>
            <p:cNvGraphicFramePr>
              <a:graphicFrameLocks noChangeAspect="1"/>
            </p:cNvGraphicFramePr>
            <p:nvPr/>
          </p:nvGraphicFramePr>
          <p:xfrm>
            <a:off x="4268788" y="4000500"/>
            <a:ext cx="1895475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41" name="Equation" r:id="rId32" imgW="672808" imgH="203112" progId="">
                    <p:embed/>
                  </p:oleObj>
                </mc:Choice>
                <mc:Fallback>
                  <p:oleObj name="Equation" r:id="rId32" imgW="672808" imgH="203112" progId="">
                    <p:embed/>
                    <p:pic>
                      <p:nvPicPr>
                        <p:cNvPr id="0" name="Picture 15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8788" y="4000500"/>
                          <a:ext cx="1895475" cy="561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Заголовок 1"/>
          <p:cNvSpPr txBox="1">
            <a:spLocks/>
          </p:cNvSpPr>
          <p:nvPr/>
        </p:nvSpPr>
        <p:spPr>
          <a:xfrm>
            <a:off x="3581400" y="274638"/>
            <a:ext cx="5334000" cy="58259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uz-Latn-UZ" sz="2800" b="1" dirty="0" smtClean="0">
                <a:solidFill>
                  <a:prstClr val="black"/>
                </a:solidFill>
              </a:rPr>
              <a:t>Sızıqlı polyarlanǵa</a:t>
            </a:r>
            <a:r>
              <a:rPr lang="en-US" sz="2800" b="1" dirty="0" smtClean="0">
                <a:solidFill>
                  <a:prstClr val="black"/>
                </a:solidFill>
              </a:rPr>
              <a:t>n</a:t>
            </a:r>
            <a:r>
              <a:rPr lang="uz-Latn-UZ" sz="2800" b="1" dirty="0" smtClean="0">
                <a:solidFill>
                  <a:prstClr val="black"/>
                </a:solidFill>
              </a:rPr>
              <a:t> terbelisler</a:t>
            </a:r>
            <a:endParaRPr lang="ru-RU" sz="4400" dirty="0">
              <a:solidFill>
                <a:prstClr val="black"/>
              </a:solidFill>
            </a:endParaRPr>
          </a:p>
        </p:txBody>
      </p:sp>
      <p:sp>
        <p:nvSpPr>
          <p:cNvPr id="38" name="Содержимое 2"/>
          <p:cNvSpPr txBox="1">
            <a:spLocks/>
          </p:cNvSpPr>
          <p:nvPr/>
        </p:nvSpPr>
        <p:spPr>
          <a:xfrm>
            <a:off x="3581400" y="1214422"/>
            <a:ext cx="5334000" cy="54364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Egerde fazalar ayırması tómendegige teń bolsa,</a:t>
            </a:r>
            <a:endParaRPr lang="uz-Cyrl-UZ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ol halda ellips tuwrı sızıq kesindisine aylanadı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2000" b="1" dirty="0" smtClean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endParaRPr lang="en-US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2000" b="1" dirty="0" smtClean="0">
                <a:solidFill>
                  <a:prstClr val="black"/>
                </a:solidFill>
              </a:rPr>
              <a:t>(+) </a:t>
            </a:r>
            <a:r>
              <a:rPr lang="uz-Latn-UZ" sz="2000" b="1" dirty="0" smtClean="0">
                <a:solidFill>
                  <a:prstClr val="black"/>
                </a:solidFill>
              </a:rPr>
              <a:t>belgisi </a:t>
            </a:r>
            <a:r>
              <a:rPr lang="en-US" sz="2000" b="1" i="1" dirty="0" smtClean="0">
                <a:solidFill>
                  <a:prstClr val="black"/>
                </a:solidFill>
              </a:rPr>
              <a:t>m </a:t>
            </a:r>
            <a:r>
              <a:rPr lang="uz-Latn-UZ" sz="2000" b="1" dirty="0" smtClean="0">
                <a:solidFill>
                  <a:prstClr val="black"/>
                </a:solidFill>
              </a:rPr>
              <a:t>niń nol hám jup mánislerine tuwrı keledi hám </a:t>
            </a:r>
            <a:r>
              <a:rPr lang="ru-RU" sz="2000" b="1" dirty="0" smtClean="0">
                <a:solidFill>
                  <a:prstClr val="black"/>
                </a:solidFill>
              </a:rPr>
              <a:t>(–)</a:t>
            </a:r>
            <a:r>
              <a:rPr lang="uz-Cyrl-UZ" sz="2000" b="1" dirty="0" smtClean="0">
                <a:solidFill>
                  <a:prstClr val="black"/>
                </a:solidFill>
              </a:rPr>
              <a:t> </a:t>
            </a:r>
            <a:r>
              <a:rPr lang="uz-Latn-UZ" sz="2000" b="1" dirty="0" smtClean="0">
                <a:solidFill>
                  <a:prstClr val="black"/>
                </a:solidFill>
              </a:rPr>
              <a:t>belgi </a:t>
            </a:r>
            <a:r>
              <a:rPr lang="en-US" sz="2000" b="1" i="1" dirty="0" smtClean="0">
                <a:solidFill>
                  <a:prstClr val="black"/>
                </a:solidFill>
              </a:rPr>
              <a:t>m </a:t>
            </a:r>
            <a:r>
              <a:rPr lang="uz-Latn-UZ" sz="2000" b="1" dirty="0" smtClean="0">
                <a:solidFill>
                  <a:prstClr val="black"/>
                </a:solidFill>
              </a:rPr>
              <a:t>niń taq mánislerine tuwrı keledi.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Juwmaqlawshı terbelisler </a:t>
            </a:r>
            <a:r>
              <a:rPr lang="ru-RU" sz="2000" b="1" i="1" dirty="0" smtClean="0">
                <a:solidFill>
                  <a:prstClr val="black"/>
                </a:solidFill>
                <a:sym typeface="Symbol"/>
              </a:rPr>
              <a:t>  </a:t>
            </a:r>
            <a:r>
              <a:rPr lang="uz-Latn-UZ" sz="2000" b="1" dirty="0" smtClean="0">
                <a:solidFill>
                  <a:prstClr val="black"/>
                </a:solidFill>
                <a:sym typeface="Symbol"/>
              </a:rPr>
              <a:t>jiyilikli hám tómendegi amplitudalı garmonikalıq terbeli</a:t>
            </a:r>
            <a:r>
              <a:rPr lang="en-US" sz="2000" b="1" dirty="0" smtClean="0">
                <a:solidFill>
                  <a:prstClr val="black"/>
                </a:solidFill>
                <a:sym typeface="Symbol"/>
              </a:rPr>
              <a:t>s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err="1" smtClean="0">
                <a:solidFill>
                  <a:prstClr val="black"/>
                </a:solidFill>
              </a:rPr>
              <a:t>Ol</a:t>
            </a:r>
            <a:r>
              <a:rPr lang="uz-Latn-UZ" sz="2000" b="1" dirty="0" smtClean="0">
                <a:solidFill>
                  <a:prstClr val="black"/>
                </a:solidFill>
              </a:rPr>
              <a:t> x kósher menen tómendegi múyesh astında bolǵan tuwrı sızıqta terbeledi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Bunday terbelisler </a:t>
            </a:r>
            <a:r>
              <a:rPr lang="uz-Latn-UZ" sz="2000" b="1" i="1" dirty="0" smtClean="0">
                <a:solidFill>
                  <a:prstClr val="black"/>
                </a:solidFill>
              </a:rPr>
              <a:t>sızıqlı polyarlanǵan terbelisler </a:t>
            </a:r>
            <a:r>
              <a:rPr lang="uz-Latn-UZ" sz="2000" b="1" dirty="0" smtClean="0">
                <a:solidFill>
                  <a:prstClr val="black"/>
                </a:solidFill>
              </a:rPr>
              <a:t>dep ataladı.</a:t>
            </a:r>
            <a:endParaRPr lang="ru-RU" sz="2000" b="1" dirty="0">
              <a:solidFill>
                <a:prstClr val="black"/>
              </a:solidFill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8210" name="Object 18"/>
          <p:cNvGraphicFramePr>
            <a:graphicFrameLocks noChangeAspect="1"/>
          </p:cNvGraphicFramePr>
          <p:nvPr/>
        </p:nvGraphicFramePr>
        <p:xfrm>
          <a:off x="4572000" y="1600200"/>
          <a:ext cx="32613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2" name="Equation" r:id="rId34" imgW="1447172" imgH="203112" progId="">
                  <p:embed/>
                </p:oleObj>
              </mc:Choice>
              <mc:Fallback>
                <p:oleObj name="Equation" r:id="rId34" imgW="1447172" imgH="203112" progId="">
                  <p:embed/>
                  <p:pic>
                    <p:nvPicPr>
                      <p:cNvPr id="0" name="Picture 15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00200"/>
                        <a:ext cx="326136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82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038986"/>
              </p:ext>
            </p:extLst>
          </p:nvPr>
        </p:nvGraphicFramePr>
        <p:xfrm>
          <a:off x="5257800" y="2334038"/>
          <a:ext cx="1295400" cy="81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3" name="Equation" r:id="rId36" imgW="622030" imgH="393529" progId="">
                  <p:embed/>
                </p:oleObj>
              </mc:Choice>
              <mc:Fallback>
                <p:oleObj name="Equation" r:id="rId36" imgW="622030" imgH="393529" progId="">
                  <p:embed/>
                  <p:pic>
                    <p:nvPicPr>
                      <p:cNvPr id="0" name="Picture 15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334038"/>
                        <a:ext cx="1295400" cy="816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82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825432"/>
              </p:ext>
            </p:extLst>
          </p:nvPr>
        </p:nvGraphicFramePr>
        <p:xfrm>
          <a:off x="5286380" y="4643446"/>
          <a:ext cx="1295400" cy="48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4" name="Equation" r:id="rId38" imgW="634725" imgH="241195" progId="">
                  <p:embed/>
                </p:oleObj>
              </mc:Choice>
              <mc:Fallback>
                <p:oleObj name="Equation" r:id="rId38" imgW="634725" imgH="241195" progId="">
                  <p:embed/>
                  <p:pic>
                    <p:nvPicPr>
                      <p:cNvPr id="0" name="Picture 15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4643446"/>
                        <a:ext cx="1295400" cy="482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82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217274"/>
              </p:ext>
            </p:extLst>
          </p:nvPr>
        </p:nvGraphicFramePr>
        <p:xfrm>
          <a:off x="6357950" y="5357826"/>
          <a:ext cx="2438400" cy="76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5" name="Equation" r:id="rId40" imgW="1371600" imgH="431800" progId="">
                  <p:embed/>
                </p:oleObj>
              </mc:Choice>
              <mc:Fallback>
                <p:oleObj name="Equation" r:id="rId40" imgW="1371600" imgH="431800" progId="">
                  <p:embed/>
                  <p:pic>
                    <p:nvPicPr>
                      <p:cNvPr id="0" name="Picture 15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50" y="5357826"/>
                        <a:ext cx="2438400" cy="760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6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6019800" y="2918460"/>
            <a:ext cx="2057400" cy="1066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57200" y="762000"/>
            <a:ext cx="2857520" cy="142876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457332" y="904876"/>
          <a:ext cx="4333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4" name="Equation" r:id="rId4" imgW="152268" imgH="164957" progId="">
                  <p:embed/>
                </p:oleObj>
              </mc:Choice>
              <mc:Fallback>
                <p:oleObj name="Equation" r:id="rId4" imgW="152268" imgH="164957" progId="">
                  <p:embed/>
                  <p:pic>
                    <p:nvPicPr>
                      <p:cNvPr id="0" name="Picture 5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32" y="904876"/>
                        <a:ext cx="433387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Прямая со стрелкой 4"/>
          <p:cNvCxnSpPr/>
          <p:nvPr/>
        </p:nvCxnSpPr>
        <p:spPr>
          <a:xfrm>
            <a:off x="314324" y="1476380"/>
            <a:ext cx="342902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1457332" y="190496"/>
          <a:ext cx="398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5" name="Equation" r:id="rId6" imgW="139579" imgH="164957" progId="">
                  <p:embed/>
                </p:oleObj>
              </mc:Choice>
              <mc:Fallback>
                <p:oleObj name="Equation" r:id="rId6" imgW="139579" imgH="164957" progId="">
                  <p:embed/>
                  <p:pic>
                    <p:nvPicPr>
                      <p:cNvPr id="0" name="Picture 5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32" y="190496"/>
                        <a:ext cx="398462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3386158" y="1476380"/>
          <a:ext cx="5064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6" name="Equation" r:id="rId8" imgW="177492" imgH="164814" progId="">
                  <p:embed/>
                </p:oleObj>
              </mc:Choice>
              <mc:Fallback>
                <p:oleObj name="Equation" r:id="rId8" imgW="177492" imgH="164814" progId="">
                  <p:embed/>
                  <p:pic>
                    <p:nvPicPr>
                      <p:cNvPr id="0" name="Picture 5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58" y="1476380"/>
                        <a:ext cx="506413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2243150" y="976314"/>
          <a:ext cx="4349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" name="Equation" r:id="rId10" imgW="152268" imgH="164957" progId="">
                  <p:embed/>
                </p:oleObj>
              </mc:Choice>
              <mc:Fallback>
                <p:oleObj name="Equation" r:id="rId10" imgW="152268" imgH="164957" progId="">
                  <p:embed/>
                  <p:pic>
                    <p:nvPicPr>
                      <p:cNvPr id="0" name="Picture 5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50" y="976314"/>
                        <a:ext cx="4349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/>
        </p:nvGraphicFramePr>
        <p:xfrm>
          <a:off x="1528770" y="1404942"/>
          <a:ext cx="3619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" name="Equation" r:id="rId12" imgW="126725" imgH="177415" progId="">
                  <p:embed/>
                </p:oleObj>
              </mc:Choice>
              <mc:Fallback>
                <p:oleObj name="Equation" r:id="rId12" imgW="126725" imgH="177415" progId="">
                  <p:embed/>
                  <p:pic>
                    <p:nvPicPr>
                      <p:cNvPr id="0" name="Picture 5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70" y="1404942"/>
                        <a:ext cx="361950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Прямая со стрелкой 18"/>
          <p:cNvCxnSpPr/>
          <p:nvPr/>
        </p:nvCxnSpPr>
        <p:spPr>
          <a:xfrm rot="5400000" flipH="1" flipV="1">
            <a:off x="706439" y="1440661"/>
            <a:ext cx="2358248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3581400" y="274638"/>
            <a:ext cx="5334000" cy="6540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C</a:t>
            </a:r>
            <a:r>
              <a:rPr lang="uz-Latn-UZ" sz="2800" b="1" dirty="0" smtClean="0">
                <a:solidFill>
                  <a:prstClr val="black"/>
                </a:solidFill>
              </a:rPr>
              <a:t>irkulyar polyarlanǵan terbelisler</a:t>
            </a:r>
            <a:endParaRPr lang="ru-RU" sz="2800" dirty="0">
              <a:solidFill>
                <a:prstClr val="black"/>
              </a:solidFill>
            </a:endParaRPr>
          </a:p>
        </p:txBody>
      </p:sp>
      <p:sp>
        <p:nvSpPr>
          <p:cNvPr id="15" name="Содержимое 2"/>
          <p:cNvSpPr txBox="1">
            <a:spLocks/>
          </p:cNvSpPr>
          <p:nvPr/>
        </p:nvSpPr>
        <p:spPr>
          <a:xfrm>
            <a:off x="3872888" y="1371600"/>
            <a:ext cx="5105400" cy="5257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Egerde fazalar ayırması tómendegige teń bolsa</a:t>
            </a:r>
            <a:endParaRPr lang="uz-Cyrl-UZ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uz-Cyrl-UZ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ol halda traektoriya teńlemesi tómendegish</a:t>
            </a:r>
            <a:r>
              <a:rPr lang="en-US" sz="2000" b="1" dirty="0" smtClean="0">
                <a:solidFill>
                  <a:prstClr val="black"/>
                </a:solidFill>
              </a:rPr>
              <a:t>e</a:t>
            </a:r>
            <a:r>
              <a:rPr lang="uz-Latn-UZ" sz="2000" b="1" dirty="0" smtClean="0">
                <a:solidFill>
                  <a:prstClr val="black"/>
                </a:solidFill>
              </a:rPr>
              <a:t> ańlatıladı: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ru-RU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uz-Latn-UZ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uz-Latn-UZ" sz="2000" b="1" dirty="0" smtClean="0">
                <a:solidFill>
                  <a:prstClr val="black"/>
                </a:solidFill>
              </a:rPr>
              <a:t>Bu</a:t>
            </a:r>
            <a:r>
              <a:rPr lang="en-US" sz="2000" b="1" dirty="0" smtClean="0">
                <a:solidFill>
                  <a:prstClr val="black"/>
                </a:solidFill>
              </a:rPr>
              <a:t>l</a:t>
            </a:r>
            <a:r>
              <a:rPr lang="uz-Latn-UZ" sz="2000" b="1" dirty="0" smtClean="0">
                <a:solidFill>
                  <a:prstClr val="black"/>
                </a:solidFill>
              </a:rPr>
              <a:t>, yarım kósherleri A hám B amplitudalarǵa teń bolǵan, </a:t>
            </a:r>
            <a:r>
              <a:rPr lang="en-US" sz="2000" b="1" dirty="0" err="1" smtClean="0">
                <a:solidFill>
                  <a:prstClr val="black"/>
                </a:solidFill>
              </a:rPr>
              <a:t>tiykar</a:t>
            </a:r>
            <a:r>
              <a:rPr lang="uz-Latn-UZ" sz="2000" b="1" dirty="0" smtClean="0">
                <a:solidFill>
                  <a:prstClr val="black"/>
                </a:solidFill>
              </a:rPr>
              <a:t>ǵı kósherleri koordinata kósherleri menen </a:t>
            </a:r>
            <a:r>
              <a:rPr lang="en-US" sz="2000" b="1" dirty="0" smtClean="0">
                <a:solidFill>
                  <a:prstClr val="black"/>
                </a:solidFill>
              </a:rPr>
              <a:t>s</a:t>
            </a:r>
            <a:r>
              <a:rPr lang="uz-Latn-UZ" sz="2000" b="1" dirty="0" smtClean="0">
                <a:solidFill>
                  <a:prstClr val="black"/>
                </a:solidFill>
              </a:rPr>
              <a:t>á</a:t>
            </a:r>
            <a:r>
              <a:rPr lang="en-US" sz="2000" b="1" dirty="0" err="1" smtClean="0">
                <a:solidFill>
                  <a:prstClr val="black"/>
                </a:solidFill>
              </a:rPr>
              <a:t>ykes</a:t>
            </a:r>
            <a:r>
              <a:rPr lang="uz-Latn-UZ" sz="2000" b="1" dirty="0" smtClean="0">
                <a:solidFill>
                  <a:prstClr val="black"/>
                </a:solidFill>
              </a:rPr>
              <a:t> túsetuǵın, </a:t>
            </a:r>
            <a:r>
              <a:rPr lang="uz-Latn-UZ" sz="2000" b="1" i="1" dirty="0" smtClean="0">
                <a:solidFill>
                  <a:prstClr val="black"/>
                </a:solidFill>
              </a:rPr>
              <a:t>ellips teńlemesi.</a:t>
            </a:r>
            <a:endParaRPr lang="ru-RU" sz="2000" b="1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prstClr val="black"/>
                </a:solidFill>
              </a:rPr>
              <a:t>E</a:t>
            </a:r>
            <a:r>
              <a:rPr lang="uz-Latn-UZ" sz="2000" b="1" dirty="0" smtClean="0">
                <a:solidFill>
                  <a:prstClr val="black"/>
                </a:solidFill>
              </a:rPr>
              <a:t>g</a:t>
            </a:r>
            <a:r>
              <a:rPr lang="en-US" sz="2000" b="1" dirty="0" smtClean="0">
                <a:solidFill>
                  <a:prstClr val="black"/>
                </a:solidFill>
              </a:rPr>
              <a:t>e</a:t>
            </a:r>
            <a:r>
              <a:rPr lang="uz-Latn-UZ" sz="2000" b="1" dirty="0" smtClean="0">
                <a:solidFill>
                  <a:prstClr val="black"/>
                </a:solidFill>
              </a:rPr>
              <a:t>r A=B bolsa ellips aylan</a:t>
            </a:r>
            <a:r>
              <a:rPr lang="en-US" sz="2000" b="1" dirty="0" smtClean="0">
                <a:solidFill>
                  <a:prstClr val="black"/>
                </a:solidFill>
              </a:rPr>
              <a:t>b</a:t>
            </a:r>
            <a:r>
              <a:rPr lang="uz-Latn-UZ" sz="2000" b="1" dirty="0" smtClean="0">
                <a:solidFill>
                  <a:prstClr val="black"/>
                </a:solidFill>
              </a:rPr>
              <a:t>aǵa aylanadı. Bunday terbelisler </a:t>
            </a:r>
            <a:r>
              <a:rPr lang="en-US" sz="2000" b="1" i="1" dirty="0" smtClean="0">
                <a:solidFill>
                  <a:prstClr val="black"/>
                </a:solidFill>
              </a:rPr>
              <a:t>c</a:t>
            </a:r>
            <a:r>
              <a:rPr lang="uz-Latn-UZ" sz="2000" b="1" i="1" dirty="0" smtClean="0">
                <a:solidFill>
                  <a:prstClr val="black"/>
                </a:solidFill>
              </a:rPr>
              <a:t>i</a:t>
            </a:r>
            <a:r>
              <a:rPr lang="en-US" sz="2000" b="1" i="1" dirty="0" smtClean="0">
                <a:solidFill>
                  <a:prstClr val="black"/>
                </a:solidFill>
              </a:rPr>
              <a:t>r</a:t>
            </a:r>
            <a:r>
              <a:rPr lang="uz-Latn-UZ" sz="2000" b="1" i="1" dirty="0" smtClean="0">
                <a:solidFill>
                  <a:prstClr val="black"/>
                </a:solidFill>
              </a:rPr>
              <a:t>kulyar polyarlanǵan </a:t>
            </a:r>
            <a:r>
              <a:rPr lang="uz-Latn-UZ" sz="2000" b="1" dirty="0" smtClean="0">
                <a:solidFill>
                  <a:prstClr val="black"/>
                </a:solidFill>
              </a:rPr>
              <a:t>yaki </a:t>
            </a:r>
            <a:r>
              <a:rPr lang="uz-Latn-UZ" sz="2000" b="1" i="1" dirty="0" smtClean="0">
                <a:solidFill>
                  <a:prstClr val="black"/>
                </a:solidFill>
              </a:rPr>
              <a:t>aylan</a:t>
            </a:r>
            <a:r>
              <a:rPr lang="en-US" sz="2000" b="1" i="1" dirty="0" smtClean="0">
                <a:solidFill>
                  <a:prstClr val="black"/>
                </a:solidFill>
              </a:rPr>
              <a:t>b</a:t>
            </a:r>
            <a:r>
              <a:rPr lang="uz-Latn-UZ" sz="2000" b="1" i="1" dirty="0" smtClean="0">
                <a:solidFill>
                  <a:prstClr val="black"/>
                </a:solidFill>
              </a:rPr>
              <a:t>a boyla</a:t>
            </a:r>
            <a:r>
              <a:rPr lang="en-US" sz="2000" b="1" i="1" dirty="0" smtClean="0">
                <a:solidFill>
                  <a:prstClr val="black"/>
                </a:solidFill>
              </a:rPr>
              <a:t>p</a:t>
            </a:r>
            <a:r>
              <a:rPr lang="uz-Latn-UZ" sz="2000" b="1" i="1" dirty="0" smtClean="0">
                <a:solidFill>
                  <a:prstClr val="black"/>
                </a:solidFill>
              </a:rPr>
              <a:t> polyarlanǵan terbelisler </a:t>
            </a:r>
            <a:r>
              <a:rPr lang="uz-Latn-UZ" sz="2000" b="1" dirty="0" smtClean="0">
                <a:solidFill>
                  <a:prstClr val="black"/>
                </a:solidFill>
              </a:rPr>
              <a:t>dep ataladı.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endParaRPr lang="ru-RU" sz="2000" b="1" dirty="0">
              <a:solidFill>
                <a:prstClr val="black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4929190" y="1714488"/>
          <a:ext cx="3251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9" name="Equation" r:id="rId14" imgW="1866090" imgH="393529" progId="">
                  <p:embed/>
                </p:oleObj>
              </mc:Choice>
              <mc:Fallback>
                <p:oleObj name="Equation" r:id="rId14" imgW="1866090" imgH="393529" progId="">
                  <p:embed/>
                  <p:pic>
                    <p:nvPicPr>
                      <p:cNvPr id="0" name="Picture 5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1714488"/>
                        <a:ext cx="32516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1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112940"/>
              </p:ext>
            </p:extLst>
          </p:nvPr>
        </p:nvGraphicFramePr>
        <p:xfrm>
          <a:off x="6248400" y="2918460"/>
          <a:ext cx="1789472" cy="990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0" name="Equation" r:id="rId16" imgW="761669" imgH="418918" progId="">
                  <p:embed/>
                </p:oleObj>
              </mc:Choice>
              <mc:Fallback>
                <p:oleObj name="Equation" r:id="rId16" imgW="761669" imgH="418918" progId="">
                  <p:embed/>
                  <p:pic>
                    <p:nvPicPr>
                      <p:cNvPr id="0" name="Picture 5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918460"/>
                        <a:ext cx="1789472" cy="9906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02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7244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3600" b="1" smtClean="0">
                <a:solidFill>
                  <a:schemeClr val="tx1"/>
                </a:solidFill>
              </a:rPr>
              <a:t> </a:t>
            </a:r>
            <a:r>
              <a:rPr lang="uz-Latn-UZ" sz="3600" b="1" smtClean="0">
                <a:solidFill>
                  <a:schemeClr val="tx1"/>
                </a:solidFill>
              </a:rPr>
              <a:t>Lissaju figuraları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59394" name="Picture 2" descr="D:\МКЛ_11\ЛЕКЦИЯ 14\лиссажу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447800"/>
            <a:ext cx="5715000" cy="4823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8369" name="Object 1"/>
          <p:cNvGraphicFramePr>
            <a:graphicFrameLocks noChangeAspect="1"/>
          </p:cNvGraphicFramePr>
          <p:nvPr/>
        </p:nvGraphicFramePr>
        <p:xfrm>
          <a:off x="6172200" y="0"/>
          <a:ext cx="2411970" cy="61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4" name="Equation" r:id="rId5" imgW="990170" imgH="253890" progId="">
                  <p:embed/>
                </p:oleObj>
              </mc:Choice>
              <mc:Fallback>
                <p:oleObj name="Equation" r:id="rId5" imgW="990170" imgH="253890" progId="">
                  <p:embed/>
                  <p:pic>
                    <p:nvPicPr>
                      <p:cNvPr id="0" name="Picture 3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0"/>
                        <a:ext cx="2411970" cy="6105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5943600" y="762000"/>
          <a:ext cx="2875820" cy="60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5" name="Equation" r:id="rId7" imgW="1193800" imgH="254000" progId="">
                  <p:embed/>
                </p:oleObj>
              </mc:Choice>
              <mc:Fallback>
                <p:oleObj name="Equation" r:id="rId7" imgW="1193800" imgH="254000" progId="">
                  <p:embed/>
                  <p:pic>
                    <p:nvPicPr>
                      <p:cNvPr id="0" name="Picture 3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762000"/>
                        <a:ext cx="2875820" cy="6051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7162800" y="381000"/>
          <a:ext cx="463550" cy="45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6" name="Equation" r:id="rId9" imgW="139700" imgH="139700" progId="">
                  <p:embed/>
                </p:oleObj>
              </mc:Choice>
              <mc:Fallback>
                <p:oleObj name="Equation" r:id="rId9" imgW="139700" imgH="139700" progId="">
                  <p:embed/>
                  <p:pic>
                    <p:nvPicPr>
                      <p:cNvPr id="0" name="Picture 3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81000"/>
                        <a:ext cx="463550" cy="4591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6172200" y="4267200"/>
          <a:ext cx="2675603" cy="85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7" name="Equation" r:id="rId11" imgW="1308100" imgH="419100" progId="">
                  <p:embed/>
                </p:oleObj>
              </mc:Choice>
              <mc:Fallback>
                <p:oleObj name="Equation" r:id="rId11" imgW="1308100" imgH="419100" progId="">
                  <p:embed/>
                  <p:pic>
                    <p:nvPicPr>
                      <p:cNvPr id="0" name="Picture 3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267200"/>
                        <a:ext cx="2675603" cy="859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19801" y="1447800"/>
            <a:ext cx="289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z-Cyrl-UZ" sz="2000" b="1" dirty="0" smtClean="0">
                <a:solidFill>
                  <a:prstClr val="black"/>
                </a:solidFill>
              </a:rPr>
              <a:t> </a:t>
            </a:r>
            <a:r>
              <a:rPr lang="uz-Cyrl-UZ" sz="2400" b="1" dirty="0" smtClean="0">
                <a:solidFill>
                  <a:prstClr val="black"/>
                </a:solidFill>
              </a:rPr>
              <a:t>Х  </a:t>
            </a:r>
            <a:r>
              <a:rPr lang="uz-Latn-UZ" sz="2400" b="1" dirty="0" smtClean="0">
                <a:solidFill>
                  <a:prstClr val="black"/>
                </a:solidFill>
              </a:rPr>
              <a:t>hám</a:t>
            </a:r>
            <a:r>
              <a:rPr lang="uz-Cyrl-UZ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</a:rPr>
              <a:t>Y</a:t>
            </a:r>
            <a:r>
              <a:rPr lang="uz-Cyrl-UZ" sz="2400" b="1" dirty="0" smtClean="0">
                <a:solidFill>
                  <a:prstClr val="black"/>
                </a:solidFill>
              </a:rPr>
              <a:t> </a:t>
            </a:r>
            <a:r>
              <a:rPr lang="uz-Latn-UZ" sz="2400" b="1" dirty="0" smtClean="0">
                <a:solidFill>
                  <a:prstClr val="black"/>
                </a:solidFill>
              </a:rPr>
              <a:t>koordinata mánisl</a:t>
            </a:r>
            <a:r>
              <a:rPr lang="en-US" sz="2400" b="1" dirty="0" err="1" smtClean="0">
                <a:solidFill>
                  <a:prstClr val="black"/>
                </a:solidFill>
              </a:rPr>
              <a:t>eri</a:t>
            </a:r>
            <a:r>
              <a:rPr lang="uz-Latn-UZ" sz="2400" b="1" dirty="0" smtClean="0">
                <a:solidFill>
                  <a:prstClr val="black"/>
                </a:solidFill>
              </a:rPr>
              <a:t> birdey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  <a:endParaRPr lang="en-US" sz="2400" b="1" dirty="0" smtClean="0">
              <a:solidFill>
                <a:prstClr val="black"/>
              </a:solidFill>
            </a:endParaRPr>
          </a:p>
          <a:p>
            <a:pPr algn="ctr"/>
            <a:r>
              <a:rPr lang="uz-Cyrl-UZ" sz="2400" b="1" i="1" dirty="0" smtClean="0">
                <a:solidFill>
                  <a:prstClr val="black"/>
                </a:solidFill>
              </a:rPr>
              <a:t>Т</a:t>
            </a:r>
            <a:r>
              <a:rPr lang="uz-Cyrl-UZ" sz="2400" b="1" i="1" baseline="-25000" dirty="0" smtClean="0">
                <a:solidFill>
                  <a:prstClr val="black"/>
                </a:solidFill>
              </a:rPr>
              <a:t>0</a:t>
            </a:r>
            <a:r>
              <a:rPr lang="en-US" sz="2400" b="1" i="1" baseline="-25000" dirty="0" smtClean="0">
                <a:solidFill>
                  <a:prstClr val="black"/>
                </a:solidFill>
              </a:rPr>
              <a:t> </a:t>
            </a:r>
            <a:r>
              <a:rPr lang="uz-Latn-UZ" sz="2400" b="1" dirty="0" smtClean="0">
                <a:solidFill>
                  <a:prstClr val="black"/>
                </a:solidFill>
              </a:rPr>
              <a:t>waqıt aralıqlarına hám terbeliw dáwiriniń eń kishi shamalarına qayta</a:t>
            </a:r>
            <a:r>
              <a:rPr lang="en-US" sz="2400" b="1" dirty="0" err="1" smtClean="0">
                <a:solidFill>
                  <a:prstClr val="black"/>
                </a:solidFill>
              </a:rPr>
              <a:t>lan</a:t>
            </a:r>
            <a:r>
              <a:rPr lang="uz-Latn-UZ" sz="2400" b="1" dirty="0" smtClean="0">
                <a:solidFill>
                  <a:prstClr val="black"/>
                </a:solidFill>
              </a:rPr>
              <a:t>ıp turadı</a:t>
            </a:r>
            <a:r>
              <a:rPr lang="uz-Cyrl-UZ" sz="2400" b="1" dirty="0" smtClean="0">
                <a:solidFill>
                  <a:prstClr val="black"/>
                </a:solidFill>
              </a:rPr>
              <a:t>.</a:t>
            </a:r>
            <a:endParaRPr lang="ru-RU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5" y="928688"/>
            <a:ext cx="8270875" cy="559435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Font typeface="Arial" charset="0"/>
              <a:buNone/>
              <a:defRPr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  <a:defRPr/>
            </a:pPr>
            <a:r>
              <a:rPr lang="en-US" sz="2000" b="1" dirty="0" smtClean="0"/>
              <a:t>6.</a:t>
            </a:r>
            <a:r>
              <a:rPr lang="ru-RU" sz="2000" b="1" dirty="0" smtClean="0"/>
              <a:t> </a:t>
            </a:r>
            <a:r>
              <a:rPr lang="en-US" sz="20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000" b="1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uz-Latn-UZ" sz="2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</a:t>
            </a:r>
            <a:r>
              <a:rPr lang="en-US" sz="2000" b="1" dirty="0"/>
              <a:t>"</a:t>
            </a:r>
            <a:r>
              <a:rPr lang="en-US" sz="2000" b="1" dirty="0" err="1"/>
              <a:t>Fizika</a:t>
            </a:r>
            <a:r>
              <a:rPr lang="en-US" sz="2000" b="1" dirty="0"/>
              <a:t> I </a:t>
            </a:r>
            <a:r>
              <a:rPr lang="en-US" sz="2000" b="1" dirty="0" err="1"/>
              <a:t>kursı</a:t>
            </a:r>
            <a:r>
              <a:rPr lang="en-US" sz="2000" b="1" dirty="0"/>
              <a:t> </a:t>
            </a:r>
            <a:r>
              <a:rPr lang="en-US" sz="2000" b="1" dirty="0" err="1"/>
              <a:t>boyınsha</a:t>
            </a:r>
            <a:r>
              <a:rPr lang="en-US" sz="2000" b="1" dirty="0"/>
              <a:t> </a:t>
            </a:r>
            <a:r>
              <a:rPr lang="en-US" sz="2000" b="1" dirty="0" err="1"/>
              <a:t>prezentaciyalıq</a:t>
            </a:r>
            <a:r>
              <a:rPr lang="en-US" sz="2000" b="1" dirty="0"/>
              <a:t> </a:t>
            </a:r>
            <a:r>
              <a:rPr lang="en-US" sz="2000" b="1" dirty="0" err="1"/>
              <a:t>multimedialı</a:t>
            </a:r>
            <a:r>
              <a:rPr lang="en-US" sz="2000" b="1" dirty="0"/>
              <a:t> </a:t>
            </a:r>
            <a:r>
              <a:rPr lang="en-US" sz="2000" b="1" dirty="0" err="1"/>
              <a:t>shınıǵıwlar</a:t>
            </a:r>
            <a:r>
              <a:rPr lang="en-US" sz="2000" b="1" dirty="0"/>
              <a:t> </a:t>
            </a:r>
            <a:r>
              <a:rPr lang="en-US" sz="2000" b="1" dirty="0" err="1" smtClean="0"/>
              <a:t>toplamı</a:t>
            </a:r>
            <a:r>
              <a:rPr lang="en-US" sz="2000" b="1" dirty="0" smtClean="0"/>
              <a:t>“</a:t>
            </a:r>
            <a:r>
              <a:rPr lang="uz-Latn-UZ" sz="2000" b="1" dirty="0" smtClean="0"/>
              <a:t>.</a:t>
            </a:r>
            <a:r>
              <a:rPr lang="en-US" sz="2000" b="1" dirty="0" smtClean="0"/>
              <a:t> </a:t>
            </a:r>
            <a:r>
              <a:rPr lang="uz-Latn-UZ" sz="2000" b="1" dirty="0" err="1"/>
              <a:t>E</a:t>
            </a:r>
            <a:r>
              <a:rPr lang="en-US" sz="2000" b="1" dirty="0" err="1" smtClean="0"/>
              <a:t>lektron</a:t>
            </a:r>
            <a:r>
              <a:rPr lang="en-US" sz="2000" b="1" dirty="0" smtClean="0"/>
              <a:t> </a:t>
            </a:r>
            <a:r>
              <a:rPr lang="en-US" sz="2000" b="1" dirty="0" err="1"/>
              <a:t>oqıw</a:t>
            </a:r>
            <a:r>
              <a:rPr lang="en-US" sz="2000" b="1" dirty="0"/>
              <a:t> </a:t>
            </a:r>
            <a:r>
              <a:rPr lang="en-US" sz="2000" b="1" dirty="0" err="1" smtClean="0"/>
              <a:t>qollanba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Nókis</a:t>
            </a:r>
            <a:r>
              <a:rPr lang="uz-Latn-UZ" sz="2000" b="1" dirty="0" smtClean="0"/>
              <a:t>.</a:t>
            </a:r>
            <a:r>
              <a:rPr lang="en-US" sz="2000" b="1" dirty="0" smtClean="0"/>
              <a:t> </a:t>
            </a:r>
            <a:r>
              <a:rPr lang="en-US" sz="2000" b="1" dirty="0"/>
              <a:t>2022</a:t>
            </a:r>
            <a:r>
              <a:rPr lang="en-US" sz="2000" b="1" dirty="0" smtClean="0"/>
              <a:t> </a:t>
            </a:r>
            <a:r>
              <a:rPr lang="uz-Latn-UZ" sz="2000" b="1" dirty="0" smtClean="0"/>
              <a:t>j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</a:t>
            </a:r>
            <a:r>
              <a:rPr lang="uz-Latn-UZ" sz="2000" b="1" dirty="0" smtClean="0"/>
              <a:t>2</a:t>
            </a:r>
            <a:r>
              <a:rPr lang="en-US" sz="2000" b="1" dirty="0" smtClean="0"/>
              <a:t>1.</a:t>
            </a:r>
            <a:r>
              <a:rPr lang="uz-Latn-UZ" sz="2000" b="1" dirty="0" smtClean="0"/>
              <a:t>31</a:t>
            </a:r>
            <a:r>
              <a:rPr lang="en-US" sz="2000" b="1" dirty="0" smtClean="0"/>
              <a:t>.0</a:t>
            </a:r>
            <a:r>
              <a:rPr lang="uz-Latn-UZ" sz="2000" b="1" dirty="0" smtClean="0"/>
              <a:t>5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</a:t>
            </a:r>
            <a:r>
              <a:rPr lang="uz-Latn-UZ" sz="2000" b="1" dirty="0" smtClean="0"/>
              <a:t>2</a:t>
            </a:r>
            <a:r>
              <a:rPr lang="en-US" sz="2000" b="1" dirty="0" smtClean="0"/>
              <a:t>3</a:t>
            </a:r>
            <a:r>
              <a:rPr lang="uz-Latn-UZ" sz="2000" b="1" dirty="0" smtClean="0"/>
              <a:t>7</a:t>
            </a:r>
            <a:r>
              <a:rPr lang="en-US" sz="2000" b="1" dirty="0" smtClean="0"/>
              <a:t>”-sonli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Font typeface="Arial" charset="0"/>
              <a:buNone/>
              <a:defRPr/>
            </a:pPr>
            <a:endParaRPr lang="ru-RU" sz="2000" b="1" dirty="0"/>
          </a:p>
          <a:p>
            <a:pPr>
              <a:buFont typeface="Arial" charset="0"/>
              <a:buNone/>
              <a:defRPr/>
            </a:pPr>
            <a:endParaRPr lang="ru-RU" sz="2400" dirty="0" smtClean="0"/>
          </a:p>
          <a:p>
            <a:pPr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6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phet.colorado.edu/en/simulation/pendulum-lab</a:t>
            </a:r>
            <a:r>
              <a:rPr lang="ru-RU" dirty="0" smtClean="0"/>
              <a:t> 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19400"/>
            <a:ext cx="769869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6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phet.colorado.edu/en/simulation/masses-and-springs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7391400" cy="347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tx1"/>
                </a:solidFill>
                <a:cs typeface="Times New Roman" pitchFamily="18" charset="0"/>
              </a:rPr>
              <a:t>Lekciya</a:t>
            </a:r>
            <a:r>
              <a:rPr lang="en-US" sz="40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cs typeface="Times New Roman" pitchFamily="18" charset="0"/>
              </a:rPr>
              <a:t>rejesi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3400" y="1341437"/>
            <a:ext cx="8229600" cy="5287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b="1" dirty="0" smtClean="0"/>
              <a:t>*</a:t>
            </a:r>
            <a:r>
              <a:rPr lang="en-US" sz="2800" b="1" dirty="0" err="1" smtClean="0"/>
              <a:t>Garmonikalıq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terbelmeli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háreket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kinematikası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   </a:t>
            </a:r>
            <a:r>
              <a:rPr lang="en-US" sz="2800" b="1" dirty="0" err="1" smtClean="0"/>
              <a:t>dinamikası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  <a:p>
            <a:pPr marL="0" lvl="0" indent="0">
              <a:buNone/>
            </a:pPr>
            <a:r>
              <a:rPr lang="en-US" sz="2800" b="1" dirty="0" smtClean="0"/>
              <a:t>*</a:t>
            </a:r>
            <a:r>
              <a:rPr lang="en-US" sz="2800" b="1" dirty="0" err="1" smtClean="0"/>
              <a:t>Garmonikalıq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terbelmeli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háreket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energiyası</a:t>
            </a:r>
            <a:r>
              <a:rPr lang="en-US" sz="2800" b="1" dirty="0" smtClean="0"/>
              <a:t>. </a:t>
            </a:r>
          </a:p>
          <a:p>
            <a:pPr marL="0" lvl="0" indent="0">
              <a:buNone/>
            </a:pPr>
            <a:r>
              <a:rPr lang="en-US" sz="2800" b="1" dirty="0" smtClean="0"/>
              <a:t>*</a:t>
            </a:r>
            <a:r>
              <a:rPr lang="en-US" sz="2800" b="1" dirty="0" err="1" smtClean="0"/>
              <a:t>Matematikalıq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fizikalıq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prujinalı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mayatnikler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elektromagnit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terbeliw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konturı</a:t>
            </a:r>
            <a:r>
              <a:rPr lang="en-US" sz="2800" b="1" dirty="0" smtClean="0"/>
              <a:t>. </a:t>
            </a:r>
          </a:p>
          <a:p>
            <a:pPr marL="0" lvl="0" indent="0">
              <a:buNone/>
            </a:pPr>
            <a:r>
              <a:rPr lang="en-US" sz="2800" b="1" dirty="0" smtClean="0"/>
              <a:t>*</a:t>
            </a:r>
            <a:r>
              <a:rPr lang="en-US" sz="2800" b="1" dirty="0" err="1" smtClean="0"/>
              <a:t>Terbelislerdi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qosıw</a:t>
            </a:r>
            <a:r>
              <a:rPr lang="en-US" sz="2800" b="1" dirty="0" smtClean="0"/>
              <a:t>.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одержимое 2"/>
          <p:cNvSpPr txBox="1">
            <a:spLocks/>
          </p:cNvSpPr>
          <p:nvPr/>
        </p:nvSpPr>
        <p:spPr>
          <a:xfrm>
            <a:off x="152400" y="2590800"/>
            <a:ext cx="4876800" cy="169545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b="1" dirty="0" err="1" smtClean="0">
                <a:solidFill>
                  <a:schemeClr val="tx1"/>
                </a:solidFill>
              </a:rPr>
              <a:t>Baslanǵısh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uzatılǵan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energiya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esabına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keyinshelli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terbeliw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4400" b="1" dirty="0" err="1" smtClean="0">
                <a:solidFill>
                  <a:schemeClr val="tx1"/>
                </a:solidFill>
              </a:rPr>
              <a:t>sistemasına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sırtqı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tásir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kórsetpesten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júz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beretuǵın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terbelisler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i="1" dirty="0" err="1" smtClean="0">
                <a:solidFill>
                  <a:schemeClr val="tx1"/>
                </a:solidFill>
              </a:rPr>
              <a:t>erkin</a:t>
            </a:r>
            <a:r>
              <a:rPr kumimoji="0" lang="ru-RU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i="1" dirty="0" err="1" smtClean="0">
                <a:solidFill>
                  <a:schemeClr val="tx1"/>
                </a:solidFill>
              </a:rPr>
              <a:t>yaki</a:t>
            </a:r>
            <a:r>
              <a:rPr kumimoji="0" lang="ru-RU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i="1" noProof="0" dirty="0" err="1" smtClean="0">
                <a:solidFill>
                  <a:schemeClr val="tx1"/>
                </a:solidFill>
              </a:rPr>
              <a:t>menshikli</a:t>
            </a:r>
            <a:r>
              <a:rPr kumimoji="0" lang="ru-RU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i="1" dirty="0" err="1" smtClean="0">
                <a:solidFill>
                  <a:schemeClr val="tx1"/>
                </a:solidFill>
              </a:rPr>
              <a:t>terbelisler</a:t>
            </a:r>
            <a:r>
              <a:rPr kumimoji="0" lang="ru-RU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dep</a:t>
            </a:r>
            <a:r>
              <a:rPr kumimoji="0" lang="ru-RU" sz="4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ataladı</a:t>
            </a:r>
            <a:r>
              <a:rPr kumimoji="0" lang="ru-RU" sz="4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ru-RU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Содержимое 2"/>
          <p:cNvSpPr txBox="1">
            <a:spLocks/>
          </p:cNvSpPr>
          <p:nvPr/>
        </p:nvSpPr>
        <p:spPr>
          <a:xfrm>
            <a:off x="142844" y="4714884"/>
            <a:ext cx="4876800" cy="1428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Dáwirli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ózgeretuǵın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sırtqı</a:t>
            </a:r>
            <a:r>
              <a:rPr kumimoji="0" lang="ru-RU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tásir</a:t>
            </a:r>
            <a:r>
              <a:rPr kumimoji="0" lang="ru-RU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astında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júz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beretuǵın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terbelisler</a:t>
            </a:r>
            <a:r>
              <a:rPr kumimoji="0" lang="en-US" sz="3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májbúriy</a:t>
            </a:r>
            <a:r>
              <a:rPr kumimoji="0" lang="en-US" sz="34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terbelisler</a:t>
            </a:r>
            <a:r>
              <a:rPr kumimoji="0" lang="ru-RU" sz="34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</a:t>
            </a:r>
            <a:r>
              <a:rPr kumimoji="0" lang="en-US" sz="3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400" b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ataladı</a:t>
            </a:r>
            <a:r>
              <a:rPr kumimoji="0" lang="en-US" sz="3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ru-RU" sz="3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3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643998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Terbelmeli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procesler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142844" y="1066800"/>
            <a:ext cx="4962556" cy="13620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Waqıt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boyınsha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anıq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ru-RU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endParaRPr kumimoji="0" lang="en-US" sz="3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qaytalanatuǵın</a:t>
            </a:r>
            <a:r>
              <a:rPr kumimoji="0" lang="ru-RU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háreket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yaki</a:t>
            </a: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procesler</a:t>
            </a:r>
            <a:r>
              <a:rPr kumimoji="0" lang="ru-RU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terbelmeli</a:t>
            </a:r>
            <a:r>
              <a:rPr kumimoji="0" lang="en-US" sz="3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3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procesler</a:t>
            </a:r>
            <a:r>
              <a:rPr kumimoji="0" lang="ru-RU" sz="3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lang="en-US" sz="3400" b="1" dirty="0" err="1" smtClean="0">
                <a:solidFill>
                  <a:schemeClr val="tx1"/>
                </a:solidFill>
              </a:rPr>
              <a:t>dep</a:t>
            </a:r>
            <a:r>
              <a:rPr lang="en-US" sz="3400" b="1" dirty="0" smtClean="0">
                <a:solidFill>
                  <a:schemeClr val="tx1"/>
                </a:solidFill>
              </a:rPr>
              <a:t> </a:t>
            </a:r>
            <a:r>
              <a:rPr lang="en-US" sz="3400" b="1" dirty="0" err="1" smtClean="0">
                <a:solidFill>
                  <a:schemeClr val="tx1"/>
                </a:solidFill>
              </a:rPr>
              <a:t>ataladı</a:t>
            </a:r>
            <a:r>
              <a:rPr lang="en-US" sz="3400" b="1" dirty="0" smtClean="0">
                <a:solidFill>
                  <a:schemeClr val="tx1"/>
                </a:solidFill>
              </a:rPr>
              <a:t>.</a:t>
            </a:r>
            <a:r>
              <a:rPr kumimoji="0" lang="ru-RU" sz="3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endParaRPr kumimoji="0" lang="ru-RU" sz="3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4929190" y="5214950"/>
            <a:ext cx="533400" cy="6096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4929190" y="3071810"/>
            <a:ext cx="533400" cy="6096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334" name="ShockwaveFlash2" r:id="rId2" imgW="3322930" imgH="2742857"/>
        </mc:Choice>
        <mc:Fallback>
          <p:control name="ShockwaveFlash2" r:id="rId2" imgW="3322930" imgH="2742857">
            <p:pic>
              <p:nvPicPr>
                <p:cNvPr id="0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625" y="981075"/>
                  <a:ext cx="3322638" cy="2743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9335" name="ShockwaveFlash1" r:id="rId3" imgW="3341089" imgH="2992059"/>
        </mc:Choice>
        <mc:Fallback>
          <p:control name="ShockwaveFlash1" r:id="rId3" imgW="3341089" imgH="2992059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625" y="3865563"/>
                  <a:ext cx="3341688" cy="2992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762000" y="3886200"/>
            <a:ext cx="35814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563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terbelisler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28600" y="1066800"/>
            <a:ext cx="4724400" cy="1905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sinus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kosinius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nızamlarına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boysınǵan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ózgeredi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3124200"/>
            <a:ext cx="4876800" cy="3581400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en-US" sz="2400" b="1" dirty="0" smtClean="0"/>
          </a:p>
          <a:p>
            <a:pPr algn="ctr"/>
            <a:endParaRPr lang="ru-RU" sz="2400" b="1" dirty="0" smtClean="0"/>
          </a:p>
          <a:p>
            <a:pPr algn="ctr"/>
            <a:endParaRPr lang="ru-RU" sz="2400" b="1" dirty="0" smtClean="0"/>
          </a:p>
          <a:p>
            <a:endParaRPr lang="uz-Cyrl-UZ" sz="2400" b="1" i="1" dirty="0" smtClean="0"/>
          </a:p>
          <a:p>
            <a:endParaRPr lang="ru-RU" sz="2400" b="1" i="1" dirty="0" smtClean="0"/>
          </a:p>
          <a:p>
            <a:pPr algn="ctr"/>
            <a:r>
              <a:rPr lang="ru-RU" sz="2400" b="1" i="1" dirty="0"/>
              <a:t> </a:t>
            </a:r>
            <a:r>
              <a:rPr lang="ru-RU" sz="2400" b="1" i="1" dirty="0" smtClean="0"/>
              <a:t>  </a:t>
            </a:r>
            <a:r>
              <a:rPr lang="en-US" sz="2400" b="1" i="1" dirty="0" smtClean="0"/>
              <a:t>A</a:t>
            </a:r>
            <a:r>
              <a:rPr lang="en-US" sz="2400" b="1" dirty="0" smtClean="0"/>
              <a:t> </a:t>
            </a:r>
            <a:r>
              <a:rPr lang="ru-RU" sz="2400" b="1" dirty="0" smtClean="0"/>
              <a:t>– </a:t>
            </a:r>
            <a:r>
              <a:rPr lang="en-US" sz="2400" b="1" dirty="0" err="1" smtClean="0"/>
              <a:t>terbelis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amplitudası</a:t>
            </a:r>
            <a:r>
              <a:rPr lang="en-US" sz="2400" b="1" dirty="0" smtClean="0"/>
              <a:t> </a:t>
            </a:r>
            <a:r>
              <a:rPr lang="ru-RU" sz="2400" b="1" dirty="0" smtClean="0"/>
              <a:t>–          </a:t>
            </a:r>
            <a:r>
              <a:rPr lang="en-US" sz="2400" b="1" dirty="0" err="1" smtClean="0"/>
              <a:t>terbeliwshi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maksimal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</a:t>
            </a:r>
            <a:r>
              <a:rPr lang="en-US" sz="2400" b="1" dirty="0" smtClean="0"/>
              <a:t>, </a:t>
            </a:r>
            <a:r>
              <a:rPr lang="ru-RU" sz="2400" b="1" i="1" dirty="0" smtClean="0">
                <a:sym typeface="Symbol"/>
              </a:rPr>
              <a:t> </a:t>
            </a:r>
            <a:r>
              <a:rPr lang="ru-RU" sz="2400" b="1" dirty="0" smtClean="0"/>
              <a:t>- </a:t>
            </a:r>
            <a:r>
              <a:rPr lang="en-US" sz="2400" b="1" dirty="0" err="1" smtClean="0"/>
              <a:t>cikllıq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jiyilik</a:t>
            </a:r>
            <a:r>
              <a:rPr lang="ru-RU" sz="2400" b="1" dirty="0" smtClean="0"/>
              <a:t>.</a:t>
            </a:r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916185"/>
              </p:ext>
            </p:extLst>
          </p:nvPr>
        </p:nvGraphicFramePr>
        <p:xfrm>
          <a:off x="1066800" y="3886200"/>
          <a:ext cx="2819400" cy="71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name="Equation" r:id="rId5" imgW="1104900" imgH="254000" progId="">
                  <p:embed/>
                </p:oleObj>
              </mc:Choice>
              <mc:Fallback>
                <p:oleObj name="Equation" r:id="rId5" imgW="1104900" imgH="254000" progId="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86200"/>
                        <a:ext cx="2819400" cy="716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0396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9200" y="1066800"/>
                  <a:ext cx="3943350" cy="5257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2"/>
          <p:cNvSpPr txBox="1">
            <a:spLocks/>
          </p:cNvSpPr>
          <p:nvPr/>
        </p:nvSpPr>
        <p:spPr>
          <a:xfrm>
            <a:off x="228600" y="4495800"/>
            <a:ext cx="8763000" cy="12192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Terbeliw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belgileydi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</a:t>
            </a:r>
            <a:r>
              <a:rPr lang="uz-Cyrl-UZ" sz="2400" b="1" dirty="0" smtClean="0"/>
              <a:t> </a:t>
            </a:r>
            <a:r>
              <a:rPr lang="en-US" sz="2400" b="1" i="1" dirty="0" err="1" smtClean="0"/>
              <a:t>terbelisler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jiyiligi</a:t>
            </a:r>
            <a:r>
              <a:rPr lang="en-US" sz="2400" b="1" i="1" dirty="0" smtClean="0"/>
              <a:t> </a:t>
            </a:r>
          </a:p>
          <a:p>
            <a:pPr algn="ctr"/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endParaRPr kumimoji="0" lang="ru-RU" sz="37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71600" y="5638800"/>
            <a:ext cx="2438400" cy="1219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8596" y="3429000"/>
            <a:ext cx="50292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143636" y="3357562"/>
            <a:ext cx="1828800" cy="1143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28600" y="228600"/>
            <a:ext cx="8763000" cy="16002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i="1" dirty="0" err="1" smtClean="0"/>
              <a:t>Terbelis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fazası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terbeliwshi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shamanıń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belgileydi</a:t>
            </a:r>
            <a:r>
              <a:rPr lang="ru-RU" sz="2400" b="1" dirty="0" smtClean="0"/>
              <a:t>.  </a:t>
            </a:r>
          </a:p>
          <a:p>
            <a:r>
              <a:rPr lang="ru-RU" sz="2400" b="1" i="1" dirty="0" err="1" smtClean="0"/>
              <a:t>φ</a:t>
            </a:r>
            <a:r>
              <a:rPr lang="ru-RU" sz="2400" b="1" dirty="0" smtClean="0"/>
              <a:t> </a:t>
            </a:r>
            <a:r>
              <a:rPr lang="en-US" sz="2400" b="1" dirty="0"/>
              <a:t> </a:t>
            </a:r>
            <a:r>
              <a:rPr lang="en-US" sz="2400" b="1" dirty="0" smtClean="0"/>
              <a:t>  </a:t>
            </a:r>
            <a:r>
              <a:rPr lang="en-US" sz="2400" b="1" i="1" dirty="0" smtClean="0"/>
              <a:t>t</a:t>
            </a:r>
            <a:r>
              <a:rPr lang="uz-Cyrl-UZ" sz="2400" b="1" i="1" dirty="0" smtClean="0"/>
              <a:t> </a:t>
            </a:r>
            <a:r>
              <a:rPr lang="ru-RU" sz="2400" b="1" i="1" dirty="0" smtClean="0"/>
              <a:t>= 0 </a:t>
            </a:r>
            <a:r>
              <a:rPr lang="en-US" sz="2400" b="1" i="1" dirty="0" smtClean="0"/>
              <a:t>  </a:t>
            </a:r>
            <a:r>
              <a:rPr lang="en-US" sz="2400" b="1" dirty="0" err="1" smtClean="0"/>
              <a:t>waqıt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momentindegi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baslanǵısh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fazası</a:t>
            </a:r>
            <a:r>
              <a:rPr lang="ru-RU" sz="2400" b="1" dirty="0" smtClean="0"/>
              <a:t>:</a:t>
            </a:r>
          </a:p>
          <a:p>
            <a:r>
              <a:rPr lang="ru-RU" sz="2400" b="1" i="1" dirty="0" smtClean="0"/>
              <a:t>(</a:t>
            </a:r>
            <a:r>
              <a:rPr lang="ru-RU" sz="2400" b="1" i="1" dirty="0" smtClean="0">
                <a:sym typeface="Symbol"/>
              </a:rPr>
              <a:t></a:t>
            </a:r>
            <a:r>
              <a:rPr lang="en-US" sz="2400" b="1" i="1" dirty="0" smtClean="0"/>
              <a:t>t</a:t>
            </a:r>
            <a:r>
              <a:rPr lang="ru-RU" sz="2400" b="1" i="1" dirty="0" smtClean="0"/>
              <a:t>+</a:t>
            </a:r>
            <a:r>
              <a:rPr lang="ru-RU" sz="2400" b="1" i="1" dirty="0" smtClean="0">
                <a:sym typeface="Symbol"/>
              </a:rPr>
              <a:t></a:t>
            </a:r>
            <a:r>
              <a:rPr lang="ru-RU" sz="2400" b="1" i="1" dirty="0" smtClean="0"/>
              <a:t>) </a:t>
            </a:r>
            <a:r>
              <a:rPr lang="en-US" sz="2400" b="1" dirty="0"/>
              <a:t> </a:t>
            </a:r>
            <a:r>
              <a:rPr lang="en-US" sz="2400" b="1" dirty="0" smtClean="0"/>
              <a:t>  </a:t>
            </a:r>
            <a:r>
              <a:rPr lang="ru-RU" sz="2400" b="1" dirty="0" smtClean="0"/>
              <a:t> </a:t>
            </a:r>
            <a:r>
              <a:rPr lang="en-US" sz="2400" b="1" i="1" dirty="0" smtClean="0"/>
              <a:t>t</a:t>
            </a:r>
            <a:r>
              <a:rPr lang="ru-RU" sz="2400" b="1" i="1" dirty="0" smtClean="0"/>
              <a:t> 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fazası</a:t>
            </a:r>
            <a:r>
              <a:rPr lang="ru-RU" sz="2400" b="1" dirty="0" smtClean="0"/>
              <a:t>.</a:t>
            </a:r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14282" y="2000240"/>
            <a:ext cx="8763000" cy="128588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400" b="1" dirty="0" smtClean="0"/>
              <a:t> </a:t>
            </a:r>
            <a:r>
              <a:rPr lang="uz-Cyrl-UZ" sz="2400" b="1" i="1" dirty="0" smtClean="0"/>
              <a:t>Т</a:t>
            </a:r>
            <a:r>
              <a:rPr lang="uz-Cyrl-UZ" sz="2400" b="1" dirty="0" smtClean="0"/>
              <a:t> </a:t>
            </a:r>
            <a:r>
              <a:rPr lang="en-US" sz="2400" b="1" i="1" dirty="0" err="1" smtClean="0"/>
              <a:t>terbelis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dáwiri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terbeliwshi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tákrarlanıwınıń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ru-RU" sz="2400" b="1" dirty="0" smtClean="0"/>
              <a:t> (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beredi</a:t>
            </a:r>
            <a:r>
              <a:rPr lang="ru-RU" sz="2400" b="1" dirty="0" smtClean="0"/>
              <a:t>)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fazası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2</a:t>
            </a:r>
            <a:r>
              <a:rPr lang="ru-RU" sz="2400" b="1" i="1" dirty="0" smtClean="0">
                <a:sym typeface="Symbol"/>
              </a:rPr>
              <a:t> </a:t>
            </a:r>
            <a:r>
              <a:rPr lang="en-US" sz="2400" b="1" dirty="0" err="1" smtClean="0">
                <a:sym typeface="Symbol"/>
              </a:rPr>
              <a:t>ge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asadı</a:t>
            </a:r>
            <a:r>
              <a:rPr lang="ru-RU" sz="2400" b="1" i="1" dirty="0" smtClean="0">
                <a:sym typeface="Symbol"/>
              </a:rPr>
              <a:t>.</a:t>
            </a:r>
            <a:endParaRPr lang="ru-RU" sz="24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265" name="Object 1"/>
          <p:cNvGraphicFramePr>
            <a:graphicFrameLocks noChangeAspect="1"/>
          </p:cNvGraphicFramePr>
          <p:nvPr/>
        </p:nvGraphicFramePr>
        <p:xfrm>
          <a:off x="500034" y="3500438"/>
          <a:ext cx="46005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8" name="Equation" r:id="rId4" imgW="1752600" imgH="254000" progId="">
                  <p:embed/>
                </p:oleObj>
              </mc:Choice>
              <mc:Fallback>
                <p:oleObj name="Equation" r:id="rId4" imgW="1752600" imgH="254000" progId="">
                  <p:embed/>
                  <p:pic>
                    <p:nvPicPr>
                      <p:cNvPr id="0" name="Picture 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3500438"/>
                        <a:ext cx="46005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6429388" y="3429000"/>
          <a:ext cx="1295400" cy="1029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" name="Equation" r:id="rId6" imgW="495085" imgH="393529" progId="">
                  <p:embed/>
                </p:oleObj>
              </mc:Choice>
              <mc:Fallback>
                <p:oleObj name="Equation" r:id="rId6" imgW="495085" imgH="393529" progId="">
                  <p:embed/>
                  <p:pic>
                    <p:nvPicPr>
                      <p:cNvPr id="0" name="Picture 3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3429000"/>
                        <a:ext cx="1295400" cy="10292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676400" y="5791199"/>
          <a:ext cx="1676400" cy="87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0" name="Equation" r:id="rId8" imgW="748975" imgH="393529" progId="">
                  <p:embed/>
                </p:oleObj>
              </mc:Choice>
              <mc:Fallback>
                <p:oleObj name="Equation" r:id="rId8" imgW="748975" imgH="393529" progId="">
                  <p:embed/>
                  <p:pic>
                    <p:nvPicPr>
                      <p:cNvPr id="0" name="Picture 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791199"/>
                        <a:ext cx="1676400" cy="875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5334000" y="5715000"/>
          <a:ext cx="33528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1" name="Equation" r:id="rId10" imgW="1497950" imgH="431613" progId="">
                  <p:embed/>
                </p:oleObj>
              </mc:Choice>
              <mc:Fallback>
                <p:oleObj name="Equation" r:id="rId10" imgW="1497950" imgH="431613" progId="">
                  <p:embed/>
                  <p:pic>
                    <p:nvPicPr>
                      <p:cNvPr id="0" name="Picture 3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15000"/>
                        <a:ext cx="3352800" cy="96043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одержимое 2"/>
          <p:cNvSpPr txBox="1">
            <a:spLocks/>
          </p:cNvSpPr>
          <p:nvPr/>
        </p:nvSpPr>
        <p:spPr>
          <a:xfrm>
            <a:off x="8072462" y="6000768"/>
            <a:ext cx="428628" cy="4286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algn="ctr"/>
            <a:r>
              <a:rPr lang="en-US" sz="2400" i="1" dirty="0" smtClean="0"/>
              <a:t>Hz</a:t>
            </a:r>
            <a:endParaRPr kumimoji="0" lang="ru-RU" sz="37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2133600" y="4318001"/>
            <a:ext cx="5181600" cy="13969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038600" y="5867400"/>
            <a:ext cx="36576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Garmonikalıq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terbelislerdiń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differencial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teńlemesi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1295400"/>
            <a:ext cx="8686800" cy="5410200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i="1" dirty="0" smtClean="0"/>
              <a:t>S</a:t>
            </a:r>
            <a:r>
              <a:rPr lang="ru-RU" sz="2400" b="1" dirty="0" smtClean="0"/>
              <a:t>  </a:t>
            </a:r>
            <a:r>
              <a:rPr lang="en-US" sz="2400" b="1" dirty="0" err="1" smtClean="0"/>
              <a:t>terbeliwshi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alınǵan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birinshi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tezlik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ekinshi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tezleniw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tuwındılar</a:t>
            </a:r>
            <a:r>
              <a:rPr lang="en-US" sz="2400" b="1" dirty="0" smtClean="0"/>
              <a:t> </a:t>
            </a:r>
            <a:r>
              <a:rPr lang="en-US" sz="2400" b="1" smtClean="0"/>
              <a:t>da </a:t>
            </a:r>
            <a:r>
              <a:rPr lang="en-US" sz="2400" b="1" dirty="0" smtClean="0"/>
              <a:t>sol </a:t>
            </a:r>
            <a:r>
              <a:rPr lang="en-US" sz="2400" b="1" dirty="0" err="1" smtClean="0"/>
              <a:t>cikllıq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jiyilik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garmonikalıq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terbeledi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en-US" sz="2400" b="1" dirty="0" smtClean="0"/>
          </a:p>
          <a:p>
            <a:r>
              <a:rPr lang="ru-RU" sz="2400" b="1" dirty="0" smtClean="0"/>
              <a:t>Те</a:t>
            </a:r>
            <a:r>
              <a:rPr lang="en-US" sz="2400" b="1" dirty="0" err="1" smtClean="0"/>
              <a:t>ńleme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seshimi</a:t>
            </a:r>
            <a:endParaRPr lang="ru-RU" sz="2400" b="1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752600" y="2590800"/>
          <a:ext cx="635725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5" name="Equation" r:id="rId4" imgW="2971800" imgH="431800" progId="">
                  <p:embed/>
                </p:oleObj>
              </mc:Choice>
              <mc:Fallback>
                <p:oleObj name="Equation" r:id="rId4" imgW="2971800" imgH="431800" progId="">
                  <p:embed/>
                  <p:pic>
                    <p:nvPicPr>
                      <p:cNvPr id="0" name="Picture 3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90800"/>
                        <a:ext cx="635725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1752600" y="3429000"/>
          <a:ext cx="7086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6" name="Equation" r:id="rId6" imgW="3149600" imgH="419100" progId="">
                  <p:embed/>
                </p:oleObj>
              </mc:Choice>
              <mc:Fallback>
                <p:oleObj name="Equation" r:id="rId6" imgW="3149600" imgH="419100" progId="">
                  <p:embed/>
                  <p:pic>
                    <p:nvPicPr>
                      <p:cNvPr id="0" name="Picture 3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429000"/>
                        <a:ext cx="70866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290415"/>
              </p:ext>
            </p:extLst>
          </p:nvPr>
        </p:nvGraphicFramePr>
        <p:xfrm>
          <a:off x="2209800" y="4447722"/>
          <a:ext cx="5105400" cy="119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7" name="Equation" r:id="rId8" imgW="2057400" imgH="419100" progId="">
                  <p:embed/>
                </p:oleObj>
              </mc:Choice>
              <mc:Fallback>
                <p:oleObj name="Equation" r:id="rId8" imgW="2057400" imgH="419100" progId="">
                  <p:embed/>
                  <p:pic>
                    <p:nvPicPr>
                      <p:cNvPr id="0" name="Picture 3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47722"/>
                        <a:ext cx="5105400" cy="119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4343400" y="5867400"/>
          <a:ext cx="3048000" cy="691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8" name="Equation" r:id="rId10" imgW="1104900" imgH="254000" progId="">
                  <p:embed/>
                </p:oleObj>
              </mc:Choice>
              <mc:Fallback>
                <p:oleObj name="Equation" r:id="rId10" imgW="1104900" imgH="254000" progId="">
                  <p:embed/>
                  <p:pic>
                    <p:nvPicPr>
                      <p:cNvPr id="0" name="Picture 3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867400"/>
                        <a:ext cx="3048000" cy="6918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419600" y="4681537"/>
            <a:ext cx="914400" cy="6858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/>
              <a:t>yaki</a:t>
            </a:r>
            <a:endParaRPr lang="ru-RU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685800" y="5638800"/>
            <a:ext cx="3657600" cy="762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47244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Vektor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diagrammalar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usılı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1066800"/>
            <a:ext cx="4572000" cy="4343400"/>
          </a:xfrm>
          <a:prstGeom prst="rect">
            <a:avLst/>
          </a:prstGeom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smtClean="0"/>
              <a:t>X </a:t>
            </a:r>
            <a:r>
              <a:rPr lang="en-US" sz="2400" b="1" dirty="0" err="1" smtClean="0"/>
              <a:t>kósherindegi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endParaRPr lang="en-US" sz="2400" b="1" dirty="0" smtClean="0"/>
          </a:p>
          <a:p>
            <a:pPr algn="ctr"/>
            <a:r>
              <a:rPr lang="en-US" sz="2400" b="1" i="1" dirty="0" smtClean="0"/>
              <a:t>O </a:t>
            </a:r>
            <a:r>
              <a:rPr lang="en-US" sz="2400" b="1" dirty="0" err="1" smtClean="0"/>
              <a:t>noqattan</a:t>
            </a:r>
            <a:r>
              <a:rPr lang="en-US" sz="2400" b="1" dirty="0" smtClean="0"/>
              <a:t> </a:t>
            </a:r>
            <a:r>
              <a:rPr lang="ru-RU" sz="2400" b="1" i="1" dirty="0" err="1" smtClean="0"/>
              <a:t>φ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múyesh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astında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moduli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terbeliwshi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shamanıń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A </a:t>
            </a:r>
            <a:r>
              <a:rPr lang="en-US" sz="2400" b="1" dirty="0" err="1" smtClean="0"/>
              <a:t>amplitudasına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</a:t>
            </a:r>
            <a:endParaRPr lang="ru-RU" sz="2400" b="1" i="1" dirty="0" smtClean="0"/>
          </a:p>
          <a:p>
            <a:pPr algn="ctr"/>
            <a:r>
              <a:rPr lang="en-US" sz="2400" b="1" dirty="0" err="1" smtClean="0"/>
              <a:t>Egerde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О </a:t>
            </a:r>
            <a:r>
              <a:rPr lang="en-US" sz="2400" b="1" dirty="0" err="1" smtClean="0"/>
              <a:t>noqat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átirapında</a:t>
            </a:r>
            <a:r>
              <a:rPr lang="ru-RU" sz="2400" b="1" dirty="0" smtClean="0"/>
              <a:t> </a:t>
            </a:r>
            <a:r>
              <a:rPr lang="ru-RU" sz="2400" b="1" i="1" dirty="0" smtClean="0">
                <a:sym typeface="Symbol"/>
              </a:rPr>
              <a:t> </a:t>
            </a:r>
            <a:r>
              <a:rPr lang="en-US" sz="2400" b="1" i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múyeshlik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tezlik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penen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aylanatuǵın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bolsa</a:t>
            </a:r>
            <a:r>
              <a:rPr lang="en-US" sz="2400" b="1" dirty="0" smtClean="0">
                <a:sym typeface="Symbol"/>
              </a:rPr>
              <a:t>, </a:t>
            </a:r>
          </a:p>
          <a:p>
            <a:pPr algn="ctr"/>
            <a:r>
              <a:rPr lang="en-US" sz="2400" b="1" dirty="0" err="1" smtClean="0">
                <a:sym typeface="Symbol"/>
              </a:rPr>
              <a:t>ol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waqıtta</a:t>
            </a:r>
            <a:r>
              <a:rPr lang="en-US" sz="2400" b="1" dirty="0" smtClean="0">
                <a:sym typeface="Symbol"/>
              </a:rPr>
              <a:t>  </a:t>
            </a:r>
            <a:r>
              <a:rPr lang="en-US" sz="2400" b="1" dirty="0" err="1" smtClean="0">
                <a:sym typeface="Symbol"/>
              </a:rPr>
              <a:t>vektordıń</a:t>
            </a:r>
            <a:r>
              <a:rPr lang="en-US" sz="2400" b="1" dirty="0" smtClean="0">
                <a:sym typeface="Symbol"/>
              </a:rPr>
              <a:t> </a:t>
            </a:r>
            <a:r>
              <a:rPr lang="ru-RU" sz="2400" b="1" i="1" dirty="0" smtClean="0">
                <a:sym typeface="Symbol"/>
              </a:rPr>
              <a:t>Х </a:t>
            </a:r>
            <a:r>
              <a:rPr lang="en-US" sz="2400" b="1" dirty="0" err="1" smtClean="0">
                <a:sym typeface="Symbol"/>
              </a:rPr>
              <a:t>kósherine</a:t>
            </a:r>
            <a:r>
              <a:rPr lang="ru-RU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proekciyası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tómendegi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nızam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boyınsha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terbeledi</a:t>
            </a:r>
            <a:r>
              <a:rPr lang="en-US" sz="2400" b="1" dirty="0" smtClean="0">
                <a:sym typeface="Symbol"/>
              </a:rPr>
              <a:t>:</a:t>
            </a:r>
            <a:endParaRPr lang="ru-RU" sz="2400" b="1" dirty="0" smtClean="0"/>
          </a:p>
          <a:p>
            <a:endParaRPr lang="ru-RU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1066800" y="5638800"/>
          <a:ext cx="3048000" cy="691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7" name="Equation" r:id="rId5" imgW="1104900" imgH="254000" progId="">
                  <p:embed/>
                </p:oleObj>
              </mc:Choice>
              <mc:Fallback>
                <p:oleObj name="Equation" r:id="rId5" imgW="1104900" imgH="254000" progId="">
                  <p:embed/>
                  <p:pic>
                    <p:nvPicPr>
                      <p:cNvPr id="0" name="Picture 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638800"/>
                        <a:ext cx="3048000" cy="6918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Группа 14"/>
          <p:cNvGrpSpPr/>
          <p:nvPr/>
        </p:nvGrpSpPr>
        <p:grpSpPr>
          <a:xfrm>
            <a:off x="6172200" y="3810000"/>
            <a:ext cx="2571768" cy="2749566"/>
            <a:chOff x="1500166" y="1357298"/>
            <a:chExt cx="2571768" cy="2749566"/>
          </a:xfrm>
        </p:grpSpPr>
        <p:graphicFrame>
          <p:nvGraphicFramePr>
            <p:cNvPr id="17" name="Object 4"/>
            <p:cNvGraphicFramePr>
              <a:graphicFrameLocks noChangeAspect="1"/>
            </p:cNvGraphicFramePr>
            <p:nvPr/>
          </p:nvGraphicFramePr>
          <p:xfrm>
            <a:off x="2928926" y="1357298"/>
            <a:ext cx="541338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08" name="Equation" r:id="rId7" imgW="190500" imgH="228600" progId="">
                    <p:embed/>
                  </p:oleObj>
                </mc:Choice>
                <mc:Fallback>
                  <p:oleObj name="Equation" r:id="rId7" imgW="190500" imgH="228600" progId="">
                    <p:embed/>
                    <p:pic>
                      <p:nvPicPr>
                        <p:cNvPr id="0" name="Picture 7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926" y="1357298"/>
                          <a:ext cx="541338" cy="6445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Прямая со стрелкой 17"/>
            <p:cNvCxnSpPr/>
            <p:nvPr/>
          </p:nvCxnSpPr>
          <p:spPr>
            <a:xfrm>
              <a:off x="1714480" y="3429000"/>
              <a:ext cx="235745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 flipV="1">
              <a:off x="1714480" y="2000240"/>
              <a:ext cx="1500198" cy="14287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5400000">
              <a:off x="2536017" y="2750339"/>
              <a:ext cx="1357322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1714480" y="3714752"/>
              <a:ext cx="1500198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rot="5400000">
              <a:off x="1465241" y="3678239"/>
              <a:ext cx="50006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 rot="5400000">
              <a:off x="3001158" y="3642520"/>
              <a:ext cx="4286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4" name="Object 6"/>
            <p:cNvGraphicFramePr>
              <a:graphicFrameLocks noChangeAspect="1"/>
            </p:cNvGraphicFramePr>
            <p:nvPr/>
          </p:nvGraphicFramePr>
          <p:xfrm>
            <a:off x="2285984" y="3714752"/>
            <a:ext cx="325438" cy="392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09" name="Equation" r:id="rId9" imgW="114201" imgH="139579" progId="">
                    <p:embed/>
                  </p:oleObj>
                </mc:Choice>
                <mc:Fallback>
                  <p:oleObj name="Equation" r:id="rId9" imgW="114201" imgH="139579" progId="">
                    <p:embed/>
                    <p:pic>
                      <p:nvPicPr>
                        <p:cNvPr id="0" name="Picture 7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5984" y="3714752"/>
                          <a:ext cx="325438" cy="392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7"/>
            <p:cNvGraphicFramePr>
              <a:graphicFrameLocks noChangeAspect="1"/>
            </p:cNvGraphicFramePr>
            <p:nvPr/>
          </p:nvGraphicFramePr>
          <p:xfrm>
            <a:off x="3500430" y="2928934"/>
            <a:ext cx="506413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0" name="Equation" r:id="rId11" imgW="177492" imgH="164814" progId="">
                    <p:embed/>
                  </p:oleObj>
                </mc:Choice>
                <mc:Fallback>
                  <p:oleObj name="Equation" r:id="rId11" imgW="177492" imgH="164814" progId="">
                    <p:embed/>
                    <p:pic>
                      <p:nvPicPr>
                        <p:cNvPr id="0" name="Picture 7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430" y="2928934"/>
                          <a:ext cx="506413" cy="463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8"/>
            <p:cNvGraphicFramePr>
              <a:graphicFrameLocks noChangeAspect="1"/>
            </p:cNvGraphicFramePr>
            <p:nvPr/>
          </p:nvGraphicFramePr>
          <p:xfrm>
            <a:off x="3286116" y="1785926"/>
            <a:ext cx="434975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1" name="Equation" r:id="rId13" imgW="152268" imgH="164957" progId="">
                    <p:embed/>
                  </p:oleObj>
                </mc:Choice>
                <mc:Fallback>
                  <p:oleObj name="Equation" r:id="rId13" imgW="152268" imgH="164957" progId="">
                    <p:embed/>
                    <p:pic>
                      <p:nvPicPr>
                        <p:cNvPr id="0" name="Picture 7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16" y="1785926"/>
                          <a:ext cx="434975" cy="463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9"/>
            <p:cNvGraphicFramePr>
              <a:graphicFrameLocks noChangeAspect="1"/>
            </p:cNvGraphicFramePr>
            <p:nvPr/>
          </p:nvGraphicFramePr>
          <p:xfrm>
            <a:off x="1500166" y="2928934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2" name="Equation" r:id="rId15" imgW="126725" imgH="177415" progId="">
                    <p:embed/>
                  </p:oleObj>
                </mc:Choice>
                <mc:Fallback>
                  <p:oleObj name="Equation" r:id="rId15" imgW="126725" imgH="177415" progId="">
                    <p:embed/>
                    <p:pic>
                      <p:nvPicPr>
                        <p:cNvPr id="0" name="Picture 7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2928934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Прямая со стрелкой 27"/>
            <p:cNvCxnSpPr/>
            <p:nvPr/>
          </p:nvCxnSpPr>
          <p:spPr>
            <a:xfrm rot="16200000" flipV="1">
              <a:off x="2786050" y="1643050"/>
              <a:ext cx="285752" cy="2857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9" name="Object 10"/>
            <p:cNvGraphicFramePr>
              <a:graphicFrameLocks noChangeAspect="1"/>
            </p:cNvGraphicFramePr>
            <p:nvPr/>
          </p:nvGraphicFramePr>
          <p:xfrm>
            <a:off x="2285984" y="2928934"/>
            <a:ext cx="396875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13" name="Equation" r:id="rId17" imgW="139579" imgH="164957" progId="">
                    <p:embed/>
                  </p:oleObj>
                </mc:Choice>
                <mc:Fallback>
                  <p:oleObj name="Equation" r:id="rId17" imgW="139579" imgH="164957" progId="">
                    <p:embed/>
                    <p:pic>
                      <p:nvPicPr>
                        <p:cNvPr id="0" name="Picture 7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5984" y="2928934"/>
                          <a:ext cx="396875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Полилиния 29"/>
            <p:cNvSpPr/>
            <p:nvPr/>
          </p:nvSpPr>
          <p:spPr>
            <a:xfrm>
              <a:off x="2088107" y="3111690"/>
              <a:ext cx="150126" cy="300250"/>
            </a:xfrm>
            <a:custGeom>
              <a:avLst/>
              <a:gdLst>
                <a:gd name="connsiteX0" fmla="*/ 0 w 150126"/>
                <a:gd name="connsiteY0" fmla="*/ 0 h 300250"/>
                <a:gd name="connsiteX1" fmla="*/ 109183 w 150126"/>
                <a:gd name="connsiteY1" fmla="*/ 109182 h 300250"/>
                <a:gd name="connsiteX2" fmla="*/ 150126 w 150126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0250">
                  <a:moveTo>
                    <a:pt x="0" y="0"/>
                  </a:moveTo>
                  <a:cubicBezTo>
                    <a:pt x="42081" y="29570"/>
                    <a:pt x="84162" y="59140"/>
                    <a:pt x="109183" y="109182"/>
                  </a:cubicBezTo>
                  <a:cubicBezTo>
                    <a:pt x="134204" y="159224"/>
                    <a:pt x="142165" y="229737"/>
                    <a:pt x="150126" y="300250"/>
                  </a:cubicBezTo>
                </a:path>
              </a:pathLst>
            </a:cu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29406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9500" y="0"/>
                  <a:ext cx="4254500" cy="3429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23"/>
  <p:tag name="ISPRING_SCORM_RATE_SLIDES" val="0"/>
  <p:tag name="ISPRING_SCORM_RATE_QUIZZES" val="0"/>
  <p:tag name="ISPRING_SCORM_PASSING_SCORE" val="0.0000000000"/>
  <p:tag name="ISPRING_RESOURCE_PATHS_HASH_2" val="7fe42bbabb7148e1805c434e74e48573693655bd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1354</Words>
  <Application>Microsoft Office PowerPoint</Application>
  <PresentationFormat>Экран (4:3)</PresentationFormat>
  <Paragraphs>273</Paragraphs>
  <Slides>32</Slides>
  <Notes>31</Notes>
  <HiddenSlides>0</HiddenSlides>
  <MMClips>0</MMClips>
  <ScaleCrop>false</ScaleCrop>
  <HeadingPairs>
    <vt:vector size="6" baseType="variant"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Office Theme</vt:lpstr>
      <vt:lpstr>1_Office Theme</vt:lpstr>
      <vt:lpstr>2_Office Theme</vt:lpstr>
      <vt:lpstr>3_Office Theme</vt:lpstr>
      <vt:lpstr>Equation</vt:lpstr>
      <vt:lpstr>Точечный рисунок</vt:lpstr>
      <vt:lpstr>Mexanik va elektromagnit tebranishlar</vt:lpstr>
      <vt:lpstr>mexanIkalÍq hám elektromagnit terbelisler</vt:lpstr>
      <vt:lpstr>Презентация PowerPoint</vt:lpstr>
      <vt:lpstr>Lekciya rejesi</vt:lpstr>
      <vt:lpstr>Terbelmeli procesler</vt:lpstr>
      <vt:lpstr>Garmonikalıq terbelisler</vt:lpstr>
      <vt:lpstr>Презентация PowerPoint</vt:lpstr>
      <vt:lpstr>Garmonikalıq terbelislerdiń differencial teńlemesi</vt:lpstr>
      <vt:lpstr>Vektor diagrammalar usılı</vt:lpstr>
      <vt:lpstr>Mexanikalıq garmonikalıq terbelisler</vt:lpstr>
      <vt:lpstr>Презентация PowerPoint</vt:lpstr>
      <vt:lpstr>Презентация PowerPoint</vt:lpstr>
      <vt:lpstr>Garmonikalıq oscillyatorlar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Elektr hám mexanikalıq shamalar arasındaǵı uqsaslıqlar</vt:lpstr>
      <vt:lpstr>Garmonikalıq terbelislerdi qosıw</vt:lpstr>
      <vt:lpstr>Tepkiler</vt:lpstr>
      <vt:lpstr>Birdey jiyilikli ózara perpendikulyar bolǵan garmonikalıq terbelislerdi qosıw</vt:lpstr>
      <vt:lpstr>Презентация PowerPoint</vt:lpstr>
      <vt:lpstr>Презентация PowerPoint</vt:lpstr>
      <vt:lpstr> Lissaju figuraları</vt:lpstr>
      <vt:lpstr>PAYDALANÍLǴAN ÁDEBIYAТLAR</vt:lpstr>
      <vt:lpstr>Презентация PowerPoint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</dc:title>
  <dc:creator>Physics</dc:creator>
  <cp:lastModifiedBy>admin</cp:lastModifiedBy>
  <cp:revision>458</cp:revision>
  <dcterms:modified xsi:type="dcterms:W3CDTF">2023-03-12T06:06:23Z</dcterms:modified>
</cp:coreProperties>
</file>